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1" r:id="rId3"/>
    <p:sldId id="275" r:id="rId4"/>
    <p:sldId id="276" r:id="rId5"/>
    <p:sldId id="257" r:id="rId6"/>
    <p:sldId id="258" r:id="rId7"/>
    <p:sldId id="259" r:id="rId8"/>
    <p:sldId id="260" r:id="rId9"/>
    <p:sldId id="273" r:id="rId10"/>
    <p:sldId id="261" r:id="rId11"/>
    <p:sldId id="274" r:id="rId12"/>
    <p:sldId id="262" r:id="rId13"/>
    <p:sldId id="277" r:id="rId14"/>
    <p:sldId id="263" r:id="rId15"/>
    <p:sldId id="266" r:id="rId16"/>
    <p:sldId id="264" r:id="rId17"/>
    <p:sldId id="272" r:id="rId18"/>
    <p:sldId id="267" r:id="rId19"/>
    <p:sldId id="283" r:id="rId20"/>
    <p:sldId id="285" r:id="rId21"/>
    <p:sldId id="278" r:id="rId22"/>
    <p:sldId id="279" r:id="rId23"/>
    <p:sldId id="280" r:id="rId24"/>
    <p:sldId id="281" r:id="rId25"/>
    <p:sldId id="28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FF"/>
    <a:srgbClr val="00CCFF"/>
    <a:srgbClr val="FF5050"/>
    <a:srgbClr val="FF0000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A0B692-B368-4237-8CDD-45569815D422}" type="datetimeFigureOut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573253-3BDC-430B-9B7E-880DD7B88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3AA7AF-A35A-4ED7-B6E5-CF92994B2F1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F9FCA4-8D86-4C66-A6D0-625C8EB0CE7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FDD179-4D25-46B3-ACE4-C558074697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643CB2-B209-4F8D-AEE6-1416051060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27A7DA-83C9-4E29-884D-35719678DF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115241-24B9-4FA9-B7F4-9DB2EC7D44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0C93FB-715B-4B0E-A1DC-5980028BA7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74886C-D6A8-4986-B6F5-D945DB0E17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2E16E7-552E-4B08-834B-587E175DB42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5B0584-6883-4681-BEF3-88E0E11609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A64DB2-A39C-45A9-9C55-9152B201F2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E6D841-AD65-4662-9B88-97D4DF8BA6D4}" type="datetimeFigureOut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98B2B7-CA93-4F3B-92A2-82808177F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6F768-C212-40C0-AAE2-3E57533BF578}" type="datetimeFigureOut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6BADF-E3FA-4BEF-9D85-A5ED6D92B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FFE58-25A8-4662-8488-39CCE9D77721}" type="datetimeFigureOut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60019-8A4A-49D1-B0F3-0C5809E49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8E0EA-54D1-4F90-9428-BCDE199A4EE2}" type="datetimeFigureOut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AEA8B-B8B5-425C-AEFD-11F702B61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Freeform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EF9CCE-AEBB-4F29-9FBB-78A6F0A530C1}" type="datetimeFigureOut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B94279-E234-4BD9-B7D1-D1B8607B3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B12D58-FF39-4474-AC9A-AC53C41FCD2C}" type="datetimeFigureOut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809597-D078-403D-8B80-4D675FCE8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5FD35F-09BB-4F3C-881F-B4876DB4128E}" type="datetimeFigureOut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5BC83B-D556-448D-8FBF-0986D360E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6C272-CA56-4532-AAE6-ABB5275B0752}" type="datetimeFigureOut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18761-5C97-41F4-B675-F4386D634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C493F1-C93D-4D76-908A-040A285A3995}" type="datetimeFigureOut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06FFCB-4446-4B98-B77E-7BA3E469B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52AF4-B87D-4E1F-9A8D-DF2D3D33EA5B}" type="datetimeFigureOut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2C5C-AC9A-440C-8A2D-7981CC6D6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14"/>
            <p:cNvCxnSpPr/>
            <p:nvPr/>
          </p:nvCxnSpPr>
          <p:spPr>
            <a:xfrm rot="16200000">
              <a:off x="66635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6"/>
            <p:cNvCxnSpPr/>
            <p:nvPr/>
          </p:nvCxnSpPr>
          <p:spPr>
            <a:xfrm rot="5400000" flipH="1">
              <a:off x="67445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0"/>
            <p:cNvCxnSpPr/>
            <p:nvPr/>
          </p:nvCxnSpPr>
          <p:spPr>
            <a:xfrm rot="16200000">
              <a:off x="66635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 rot="5400000" flipH="1">
              <a:off x="67445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8"/>
            <p:cNvCxnSpPr/>
            <p:nvPr/>
          </p:nvCxnSpPr>
          <p:spPr>
            <a:xfrm rot="16200000">
              <a:off x="6663592" y="1290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 flipH="1">
              <a:off x="6744512" y="1289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D232B1-5BCC-41CF-BBE1-1A1C55372730}" type="datetimeFigureOut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F67506-CF8D-4783-9C3E-7DEC0254A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723CF55-BB77-4B6C-813A-EB52049F7FAE}" type="datetimeFigureOut">
              <a:rPr lang="en-US"/>
              <a:pPr>
                <a:defRPr/>
              </a:pPr>
              <a:t>11/7/2013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E7322F7-A7E6-45C5-8B30-9CC47C193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67" r:id="rId2"/>
    <p:sldLayoutId id="2147483673" r:id="rId3"/>
    <p:sldLayoutId id="2147483674" r:id="rId4"/>
    <p:sldLayoutId id="2147483675" r:id="rId5"/>
    <p:sldLayoutId id="2147483668" r:id="rId6"/>
    <p:sldLayoutId id="2147483676" r:id="rId7"/>
    <p:sldLayoutId id="2147483669" r:id="rId8"/>
    <p:sldLayoutId id="2147483677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bitesize/ks3/science/chemical_material_behaviour/behaviour_of_matter/revision/3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bitesize/ks3/science/chemical_material_behaviour/behaviour_of_matter/revision/3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JKVtbe-hV8&amp;safe=active" TargetMode="External"/><Relationship Id="rId2" Type="http://schemas.openxmlformats.org/officeDocument/2006/relationships/hyperlink" Target="http://www.youtube.com/watch?v=3KLiuawPBas&amp;list=PLF7CE5603AB9EBAD0&amp;safe=activ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grCFRsWMtI&amp;safe=activ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hlinkClick r:id="rId3"/>
          </p:cNvPr>
          <p:cNvSpPr>
            <a:spLocks noGrp="1"/>
          </p:cNvSpPr>
          <p:nvPr>
            <p:ph type="ctrTitle"/>
          </p:nvPr>
        </p:nvSpPr>
        <p:spPr>
          <a:xfrm>
            <a:off x="993775" y="3078162"/>
            <a:ext cx="7772400" cy="197510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The Gas Laws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600200" y="2895600"/>
            <a:ext cx="7772400" cy="1508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3.2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Volume	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458200" cy="2743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/>
              <a:t>Reducing the </a:t>
            </a:r>
            <a:r>
              <a:rPr lang="en-US" sz="3200" b="1" smtClean="0">
                <a:solidFill>
                  <a:srgbClr val="99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volume</a:t>
            </a:r>
            <a:r>
              <a:rPr lang="en-US" sz="3200" b="1" smtClean="0"/>
              <a:t> of a gas increases its pressure if the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temperature </a:t>
            </a:r>
            <a:r>
              <a:rPr lang="en-US" sz="3200" b="1" smtClean="0"/>
              <a:t>and number of </a:t>
            </a:r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particles </a:t>
            </a:r>
            <a:r>
              <a:rPr lang="en-US" sz="3200" b="1" smtClean="0"/>
              <a:t>are constant. </a:t>
            </a:r>
          </a:p>
          <a:p>
            <a:pPr eaLnBrk="1" hangingPunct="1">
              <a:defRPr/>
            </a:pPr>
            <a:r>
              <a:rPr lang="en-US" sz="3200" b="1" smtClean="0"/>
              <a:t>What is </a:t>
            </a:r>
            <a:r>
              <a:rPr lang="en-US" sz="3200" b="1" smtClean="0">
                <a:solidFill>
                  <a:srgbClr val="99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Volume</a:t>
            </a:r>
            <a:r>
              <a:rPr lang="en-US" sz="3200" b="1" smtClean="0"/>
              <a:t>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b="1" smtClean="0"/>
              <a:t>     The amount of space object/gas molecules  take up</a:t>
            </a: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7010400" y="3810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Question 7</a:t>
            </a:r>
          </a:p>
        </p:txBody>
      </p:sp>
      <p:pic>
        <p:nvPicPr>
          <p:cNvPr id="28676" name="Picture 6" descr="volume pi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810000"/>
            <a:ext cx="571500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7"/>
          <p:cNvSpPr txBox="1">
            <a:spLocks noChangeArrowheads="1"/>
          </p:cNvSpPr>
          <p:nvPr/>
        </p:nvSpPr>
        <p:spPr bwMode="auto">
          <a:xfrm flipV="1">
            <a:off x="1219200" y="7864475"/>
            <a:ext cx="731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nmnmnmnmnmnmn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 bwMode="auto">
          <a:xfrm>
            <a:off x="533400" y="304800"/>
            <a:ext cx="86106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Volume</a:t>
            </a:r>
            <a:r>
              <a:rPr lang="en-US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 what caused the volume of balloon to change?	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5334000" cy="5029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3200" b="1" smtClean="0"/>
              <a:t>As you are pressing down on the balloon the </a:t>
            </a:r>
            <a:r>
              <a:rPr lang="en-US" sz="3200" b="1" smtClean="0">
                <a:solidFill>
                  <a:srgbClr val="99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volume </a:t>
            </a:r>
            <a:r>
              <a:rPr lang="en-US" sz="3200" b="1" smtClean="0"/>
              <a:t>of the balloon gets smaller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3200" b="1" smtClean="0"/>
              <a:t>Gas molecules are hitting the inside of the balloon more frequently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3200" b="1" smtClean="0"/>
              <a:t>This causes more pressure inside it the balloon..</a:t>
            </a:r>
          </a:p>
          <a:p>
            <a:pPr>
              <a:lnSpc>
                <a:spcPct val="120000"/>
              </a:lnSpc>
              <a:defRPr/>
            </a:pPr>
            <a:endParaRPr lang="en-US" sz="3200" b="1" smtClean="0"/>
          </a:p>
        </p:txBody>
      </p:sp>
      <p:pic>
        <p:nvPicPr>
          <p:cNvPr id="30723" name="Picture 4" descr="ballon squeez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96474">
            <a:off x="5943600" y="2514600"/>
            <a:ext cx="28194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6477000" y="10668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Question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Number of particles</a:t>
            </a:r>
            <a:r>
              <a:rPr lang="en-US" smtClean="0"/>
              <a:t> 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4038600" cy="4724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3200" b="1" smtClean="0"/>
              <a:t>Increasing the </a:t>
            </a:r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number of particles</a:t>
            </a:r>
            <a:r>
              <a:rPr lang="en-US" sz="3200" b="1" smtClean="0"/>
              <a:t> will increase the pressure of a gas if the </a:t>
            </a:r>
            <a:r>
              <a:rPr lang="en-US" sz="32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temperature</a:t>
            </a:r>
            <a:r>
              <a:rPr lang="en-US" sz="3200" b="1" smtClean="0"/>
              <a:t> and the </a:t>
            </a:r>
            <a:r>
              <a:rPr lang="en-US" sz="3200" b="1" smtClean="0">
                <a:solidFill>
                  <a:srgbClr val="99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volume</a:t>
            </a:r>
            <a:r>
              <a:rPr lang="en-US" sz="3200" b="1" smtClean="0"/>
              <a:t> are constant 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6781800" y="3810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Question 9</a:t>
            </a:r>
          </a:p>
        </p:txBody>
      </p:sp>
      <p:pic>
        <p:nvPicPr>
          <p:cNvPr id="31748" name="Picture 6" descr="pressureVsNumAto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524000"/>
            <a:ext cx="3581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 bwMode="auto">
          <a:xfrm>
            <a:off x="685800" y="228600"/>
            <a:ext cx="8458200" cy="990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600" b="1" smtClean="0">
                <a:solidFill>
                  <a:srgbClr val="99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34" charset="0"/>
              </a:rPr>
              <a:t>There are two important Laws that explain the behavior of gases</a:t>
            </a:r>
          </a:p>
        </p:txBody>
      </p:sp>
      <p:pic>
        <p:nvPicPr>
          <p:cNvPr id="33794" name="Picture 4" descr="Alfredo's_PIC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2743200"/>
            <a:ext cx="8305800" cy="3886200"/>
          </a:xfrm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562600" y="21336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99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34" charset="0"/>
              </a:rPr>
              <a:t>Charles’s Law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600200" y="20574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99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34" charset="0"/>
              </a:rPr>
              <a:t>Boyle’s</a:t>
            </a:r>
            <a:r>
              <a:rPr lang="en-US" sz="3200" b="1">
                <a:solidFill>
                  <a:srgbClr val="99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34" charset="0"/>
              </a:rPr>
              <a:t> Law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Charles’s Law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4582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/>
              <a:t>The volume of a gas is directly proportional to its temperature in Kelvins if the pressure and number of particles of the gas are constant</a:t>
            </a:r>
          </a:p>
          <a:p>
            <a:pPr eaLnBrk="1" hangingPunct="1">
              <a:defRPr/>
            </a:pPr>
            <a:r>
              <a:rPr lang="en-US" sz="3200" b="1" smtClean="0"/>
              <a:t>In other words….If the </a:t>
            </a:r>
            <a:r>
              <a:rPr lang="en-US" sz="32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temperature </a:t>
            </a:r>
            <a:r>
              <a:rPr lang="en-US" sz="3200" b="1" smtClean="0"/>
              <a:t>increase so does the </a:t>
            </a:r>
            <a:r>
              <a:rPr lang="en-US" sz="3200" b="1" smtClean="0">
                <a:solidFill>
                  <a:srgbClr val="99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volume</a:t>
            </a:r>
          </a:p>
          <a:p>
            <a:pPr eaLnBrk="1" hangingPunct="1">
              <a:defRPr/>
            </a:pPr>
            <a:endParaRPr lang="en-US" sz="3200" b="1" smtClean="0">
              <a:solidFill>
                <a:srgbClr val="99CC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b="1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419600"/>
            <a:ext cx="1862138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6400800" y="3810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Questions 10 + 11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792480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2209800" y="304800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C1EE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Charles’s Law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28600" y="56388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As the temperature increased from 200 to 300K so did the volume the gas molecules take up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6934200" y="2286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Question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smtClean="0">
                <a:solidFill>
                  <a:srgbClr val="99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34" charset="0"/>
              </a:rPr>
              <a:t>Boyle’s Law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19494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/>
              <a:t>The volume of a gas is inversely proportional to its pressure if the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temperature</a:t>
            </a:r>
            <a:r>
              <a:rPr lang="en-US" sz="3200" b="1" smtClean="0"/>
              <a:t> and the </a:t>
            </a:r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number of particles</a:t>
            </a:r>
            <a:r>
              <a:rPr lang="en-US" sz="3200" b="1" smtClean="0"/>
              <a:t> are constant</a:t>
            </a: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429000"/>
            <a:ext cx="28956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419600"/>
            <a:ext cx="4721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6477000" y="3810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Questions 13 + 14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>
          <a:xfrm>
            <a:off x="914400" y="0"/>
            <a:ext cx="7772400" cy="762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Boyle’s Law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914400" y="914400"/>
            <a:ext cx="7772400" cy="54419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/>
              <a:t>So…..if the </a:t>
            </a:r>
            <a:r>
              <a:rPr lang="en-US" sz="32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temperature</a:t>
            </a:r>
            <a:r>
              <a:rPr lang="en-US" sz="3200" b="1" smtClean="0"/>
              <a:t> and </a:t>
            </a:r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number of particles</a:t>
            </a:r>
            <a:r>
              <a:rPr lang="en-US" sz="3200" b="1" smtClean="0"/>
              <a:t> are the same….. then as the pressure is  </a:t>
            </a:r>
            <a:r>
              <a:rPr lang="en-US" sz="3200" b="1" u="sng" smtClean="0"/>
              <a:t>increased</a:t>
            </a:r>
            <a:r>
              <a:rPr lang="en-US" sz="3200" b="1" smtClean="0"/>
              <a:t>,  the volume of the gas particles will </a:t>
            </a:r>
            <a:r>
              <a:rPr lang="en-US" sz="3200" b="1" u="sng" smtClean="0"/>
              <a:t>decrease</a:t>
            </a:r>
            <a:r>
              <a:rPr lang="en-US" sz="3200" b="1" smtClean="0"/>
              <a:t> or get smaller</a:t>
            </a:r>
          </a:p>
          <a:p>
            <a:pPr eaLnBrk="1" hangingPunct="1">
              <a:defRPr/>
            </a:pPr>
            <a:r>
              <a:rPr lang="en-US" sz="3200" b="1" smtClean="0"/>
              <a:t>When one increases…the other will decrease</a:t>
            </a:r>
          </a:p>
          <a:p>
            <a:pPr>
              <a:buFont typeface="Wingdings" pitchFamily="2" charset="2"/>
              <a:buNone/>
              <a:defRPr/>
            </a:pPr>
            <a:endParaRPr lang="en-US" b="1" smtClean="0"/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733800"/>
            <a:ext cx="2730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 descr="ballon squeez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63601">
            <a:off x="1828800" y="4267200"/>
            <a:ext cx="28194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914400"/>
            <a:ext cx="6781800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1752600" y="1524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C1EE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Boyle’s Law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0" y="2514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Volume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3886200" y="5029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Pressure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828800" y="5638800"/>
            <a:ext cx="6248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34" charset="0"/>
              </a:rPr>
              <a:t>As the pressure increases the volume will start decreasing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6324600" y="2286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Question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655638"/>
            <a:ext cx="7772400" cy="46038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Combined Gas Laws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534400" cy="589915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relationship between Boyle’s and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Charle’s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laws can be described in a single law 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en-US" sz="36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Combined Gas Law</a:t>
            </a:r>
          </a:p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is the relationship among the temperature,  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volume and pressure of  gas if the number of</a:t>
            </a:r>
          </a:p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particles remains the same/constant.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dirty="0" smtClean="0"/>
              <a:t>  </a:t>
            </a:r>
            <a:r>
              <a:rPr lang="en-US" b="1" dirty="0" smtClean="0"/>
              <a:t>P</a:t>
            </a:r>
            <a:r>
              <a:rPr lang="en-US" b="1" baseline="-25000" dirty="0" smtClean="0"/>
              <a:t>1</a:t>
            </a:r>
            <a:r>
              <a:rPr lang="en-US" b="1" dirty="0" smtClean="0"/>
              <a:t>V</a:t>
            </a:r>
            <a:r>
              <a:rPr lang="en-US" b="1" baseline="-25000" dirty="0" smtClean="0"/>
              <a:t>1</a:t>
            </a:r>
            <a:r>
              <a:rPr lang="en-US" b="1" dirty="0" smtClean="0"/>
              <a:t> / T</a:t>
            </a:r>
            <a:r>
              <a:rPr lang="en-US" b="1" baseline="-25000" dirty="0" smtClean="0"/>
              <a:t>1</a:t>
            </a:r>
            <a:r>
              <a:rPr lang="en-US" b="1" dirty="0" smtClean="0"/>
              <a:t> = P</a:t>
            </a:r>
            <a:r>
              <a:rPr lang="en-US" b="1" baseline="-25000" dirty="0" smtClean="0"/>
              <a:t>2</a:t>
            </a:r>
            <a:r>
              <a:rPr lang="en-US" b="1" dirty="0" smtClean="0"/>
              <a:t>V</a:t>
            </a:r>
            <a:r>
              <a:rPr lang="en-US" b="1" baseline="-25000" dirty="0" smtClean="0"/>
              <a:t>2 </a:t>
            </a:r>
            <a:r>
              <a:rPr lang="en-US" b="1" dirty="0" smtClean="0"/>
              <a:t>/ T</a:t>
            </a:r>
            <a:r>
              <a:rPr lang="en-US" b="1" baseline="-25000" dirty="0" smtClean="0"/>
              <a:t>2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48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 is measured in units called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48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4800" b="1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kiloPascal</a:t>
            </a:r>
            <a:r>
              <a:rPr lang="en-US" sz="48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4800" b="1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kPa</a:t>
            </a:r>
            <a:endParaRPr lang="en-US" sz="4800" b="1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34" charset="0"/>
              </a:rPr>
              <a:t>Gas Laws </a:t>
            </a:r>
            <a:br>
              <a:rPr lang="en-US" sz="4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34" charset="0"/>
              </a:rPr>
            </a:br>
            <a:r>
              <a:rPr lang="en-US" sz="4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34" charset="0"/>
              </a:rPr>
              <a:t/>
            </a:r>
            <a:br>
              <a:rPr lang="en-US" sz="4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34" charset="0"/>
              </a:rPr>
            </a:br>
            <a:r>
              <a:rPr lang="en-US" sz="3200" b="1" smtClean="0"/>
              <a:t>How do Pressure and Temperature affect solids, liquids and gases?</a:t>
            </a:r>
            <a:br>
              <a:rPr lang="en-US" sz="32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>
                <a:hlinkClick r:id="rId2"/>
              </a:rPr>
              <a:t>BBC - KS3 Bitesize Science - Behaviour of matter :</a:t>
            </a:r>
            <a:endParaRPr lang="en-US" sz="3600" b="1" smtClean="0"/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2438400"/>
            <a:ext cx="7772400" cy="3917950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610600" cy="3276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smtClean="0"/>
              <a:t> Demonstrations of the 2 laws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3200" smtClean="0">
                <a:solidFill>
                  <a:srgbClr val="FFFF00"/>
                </a:solidFill>
                <a:hlinkClick r:id="rId2"/>
              </a:rPr>
              <a:t>http://www.youtube.com/watch?v=3KLiuawPBas&amp;list=PLF7CE5603AB9EBAD0&amp;safe=active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352800"/>
            <a:ext cx="9220200" cy="300355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FFFF00"/>
                </a:solidFill>
                <a:latin typeface="+mj-lt"/>
                <a:hlinkClick r:id="rId3"/>
              </a:rPr>
              <a:t>Demonstration </a:t>
            </a:r>
            <a:r>
              <a:rPr lang="en-US" sz="4000" smtClean="0">
                <a:solidFill>
                  <a:srgbClr val="FFFF00"/>
                </a:solidFill>
                <a:latin typeface="+mj-lt"/>
                <a:hlinkClick r:id="rId3"/>
              </a:rPr>
              <a:t>of  this Law</a:t>
            </a:r>
            <a:endParaRPr lang="en-US" sz="4000" dirty="0" smtClean="0">
              <a:solidFill>
                <a:srgbClr val="FFFF00"/>
              </a:solidFill>
              <a:latin typeface="+mj-lt"/>
              <a:hlinkClick r:id="rId3"/>
            </a:endParaRPr>
          </a:p>
          <a:p>
            <a:pPr>
              <a:buFont typeface="Wingdings" pitchFamily="2" charset="2"/>
              <a:buNone/>
              <a:defRPr/>
            </a:pPr>
            <a:endParaRPr lang="en-US" dirty="0" smtClean="0">
              <a:hlinkClick r:id="rId3"/>
            </a:endParaRPr>
          </a:p>
          <a:p>
            <a:pPr>
              <a:buFont typeface="Wingdings" pitchFamily="2" charset="2"/>
              <a:buNone/>
              <a:defRPr/>
            </a:pPr>
            <a:endParaRPr lang="en-US" dirty="0" smtClean="0">
              <a:hlinkClick r:id="rId3"/>
            </a:endParaRPr>
          </a:p>
        </p:txBody>
      </p:sp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495800"/>
            <a:ext cx="35782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495800"/>
            <a:ext cx="1862138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14400" y="228600"/>
            <a:ext cx="77724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Review Questions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>
          <a:xfrm>
            <a:off x="0" y="990600"/>
            <a:ext cx="8915400" cy="5867400"/>
          </a:xfrm>
        </p:spPr>
        <p:txBody>
          <a:bodyPr/>
          <a:lstStyle/>
          <a:p>
            <a:pPr marL="639763" indent="-571500">
              <a:lnSpc>
                <a:spcPct val="105000"/>
              </a:lnSpc>
              <a:buFont typeface="Wingdings" pitchFamily="2" charset="2"/>
              <a:buAutoNum type="arabicPeriod"/>
            </a:pPr>
            <a:r>
              <a:rPr lang="en-US" sz="2800" b="1" smtClean="0"/>
              <a:t>How do gas molecules behave?</a:t>
            </a:r>
          </a:p>
          <a:p>
            <a:pPr marL="639763" indent="-571500">
              <a:lnSpc>
                <a:spcPct val="105000"/>
              </a:lnSpc>
              <a:buFont typeface="Wingdings" pitchFamily="2" charset="2"/>
              <a:buNone/>
            </a:pPr>
            <a:r>
              <a:rPr lang="en-US" sz="2800" b="1" smtClean="0"/>
              <a:t>       They are constantly moving in random motion</a:t>
            </a:r>
          </a:p>
          <a:p>
            <a:pPr marL="639763" indent="-571500">
              <a:lnSpc>
                <a:spcPct val="105000"/>
              </a:lnSpc>
              <a:buFont typeface="Wingdings" pitchFamily="2" charset="2"/>
              <a:buAutoNum type="arabicPeriod" startAt="2"/>
            </a:pPr>
            <a:r>
              <a:rPr lang="en-US" sz="2800" b="1" smtClean="0"/>
              <a:t>What is pressure?</a:t>
            </a:r>
          </a:p>
          <a:p>
            <a:pPr marL="639763" indent="-571500"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sz="2800" b="1" smtClean="0"/>
              <a:t>        The result of a force distributed over an area</a:t>
            </a:r>
          </a:p>
          <a:p>
            <a:pPr marL="639763" indent="-571500" eaLnBrk="1" hangingPunct="1">
              <a:lnSpc>
                <a:spcPct val="105000"/>
              </a:lnSpc>
              <a:buFont typeface="Wingdings" pitchFamily="2" charset="2"/>
              <a:buAutoNum type="arabicPeriod" startAt="3"/>
            </a:pPr>
            <a:r>
              <a:rPr lang="en-US" sz="2800" b="1" smtClean="0"/>
              <a:t>What do the collisions between particles of a gas and the walls of the container cause?</a:t>
            </a:r>
          </a:p>
          <a:p>
            <a:pPr marL="639763" indent="-571500"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sz="2800" b="1" smtClean="0"/>
              <a:t>       They create pressure</a:t>
            </a:r>
          </a:p>
          <a:p>
            <a:pPr marL="639763" indent="-571500" eaLnBrk="1" hangingPunct="1">
              <a:lnSpc>
                <a:spcPct val="105000"/>
              </a:lnSpc>
              <a:buFont typeface="Wingdings" pitchFamily="2" charset="2"/>
              <a:buAutoNum type="arabicPeriod" startAt="4"/>
            </a:pPr>
            <a:r>
              <a:rPr lang="en-US" sz="2800" b="1" smtClean="0"/>
              <a:t>What can temperature, volume and the number of particles</a:t>
            </a:r>
            <a:r>
              <a:rPr lang="en-US" sz="2800" b="1" smtClean="0">
                <a:solidFill>
                  <a:srgbClr val="FFFF00"/>
                </a:solidFill>
              </a:rPr>
              <a:t> </a:t>
            </a:r>
            <a:r>
              <a:rPr lang="en-US" sz="2800" b="1" smtClean="0"/>
              <a:t>cause in an enclosed gas?</a:t>
            </a:r>
          </a:p>
          <a:p>
            <a:pPr marL="639763" indent="-571500"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sz="2800" b="1" smtClean="0"/>
              <a:t>        They can affect the pressure of the gas</a:t>
            </a:r>
          </a:p>
          <a:p>
            <a:pPr marL="639763" indent="-571500" eaLnBrk="1" hangingPunct="1">
              <a:lnSpc>
                <a:spcPct val="105000"/>
              </a:lnSpc>
              <a:buFont typeface="Wingdings" pitchFamily="2" charset="2"/>
              <a:buNone/>
            </a:pPr>
            <a:endParaRPr lang="en-US" sz="2800" b="1" smtClean="0"/>
          </a:p>
          <a:p>
            <a:pPr marL="639763" indent="-571500" eaLnBrk="1" hangingPunct="1">
              <a:lnSpc>
                <a:spcPct val="105000"/>
              </a:lnSpc>
              <a:buFont typeface="Wingdings" pitchFamily="2" charset="2"/>
              <a:buNone/>
            </a:pPr>
            <a:endParaRPr lang="en-US" sz="2800" b="1" smtClean="0"/>
          </a:p>
          <a:p>
            <a:pPr marL="639763" indent="-571500">
              <a:lnSpc>
                <a:spcPct val="95000"/>
              </a:lnSpc>
              <a:buFont typeface="Wingdings" pitchFamily="2" charset="2"/>
              <a:buNone/>
            </a:pPr>
            <a:endParaRPr 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14400" y="0"/>
            <a:ext cx="7772400" cy="990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b="1" smtClean="0"/>
              <a:t>Review Questions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762000"/>
            <a:ext cx="8839200" cy="6096000"/>
          </a:xfrm>
        </p:spPr>
        <p:txBody>
          <a:bodyPr/>
          <a:lstStyle/>
          <a:p>
            <a:pPr marL="639763" indent="-571500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mtClean="0"/>
              <a:t>5.  </a:t>
            </a:r>
            <a:r>
              <a:rPr lang="en-US" sz="2800" b="1" smtClean="0"/>
              <a:t>How will raising the temperature affect the pressure if the volume and # of particles stays the same?</a:t>
            </a:r>
          </a:p>
          <a:p>
            <a:pPr marL="639763" indent="-571500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      It will increase the pressure of the gas</a:t>
            </a:r>
          </a:p>
          <a:p>
            <a:pPr marL="639763" indent="-571500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6.  Why does higher temperature increase the pressure?</a:t>
            </a:r>
          </a:p>
          <a:p>
            <a:pPr marL="639763" indent="-571500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      Because the particles are moving faster and hitting the walls of the container</a:t>
            </a:r>
          </a:p>
          <a:p>
            <a:pPr marL="639763" indent="-571500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      They have more </a:t>
            </a: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Kinetic energy</a:t>
            </a:r>
            <a:r>
              <a:rPr lang="en-US" sz="2800" b="1" smtClean="0"/>
              <a:t>..!!!!</a:t>
            </a:r>
          </a:p>
          <a:p>
            <a:pPr marL="639763" indent="-571500" eaLnBrk="1" hangingPunct="1">
              <a:lnSpc>
                <a:spcPct val="110000"/>
              </a:lnSpc>
              <a:buFont typeface="Wingdings" pitchFamily="2" charset="2"/>
              <a:buAutoNum type="arabicPeriod" startAt="7"/>
              <a:defRPr/>
            </a:pPr>
            <a:r>
              <a:rPr lang="en-US" sz="2800" b="1" smtClean="0"/>
              <a:t>Reducing the </a:t>
            </a:r>
            <a:r>
              <a:rPr lang="en-US" sz="2800" b="1" smtClean="0">
                <a:solidFill>
                  <a:srgbClr val="99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volume</a:t>
            </a:r>
            <a:r>
              <a:rPr lang="en-US" sz="2800" b="1" smtClean="0"/>
              <a:t> of a gas increases its pressure if the </a:t>
            </a: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temperature </a:t>
            </a:r>
            <a:r>
              <a:rPr lang="en-US" sz="2800" b="1" smtClean="0"/>
              <a:t>and number of </a:t>
            </a: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particles </a:t>
            </a:r>
            <a:r>
              <a:rPr lang="en-US" sz="2800" b="1" smtClean="0"/>
              <a:t>are constant.         TRUE    OR     FALSE</a:t>
            </a:r>
          </a:p>
          <a:p>
            <a:pPr marL="639763" indent="-571500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        TRUE</a:t>
            </a:r>
          </a:p>
          <a:p>
            <a:pPr marL="639763" indent="-571500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sz="2800" b="1" smtClean="0"/>
          </a:p>
          <a:p>
            <a:pPr marL="639763" indent="-571500">
              <a:buFont typeface="Wingdings" pitchFamily="2" charset="2"/>
              <a:buNone/>
              <a:defRPr/>
            </a:pPr>
            <a:endParaRPr lang="en-US" sz="2800" b="1" smtClean="0"/>
          </a:p>
          <a:p>
            <a:pPr marL="639763" indent="-571500" eaLnBrk="1" hangingPunct="1">
              <a:buFont typeface="Wingdings" pitchFamily="2" charset="2"/>
              <a:buNone/>
              <a:defRPr/>
            </a:pPr>
            <a:endParaRPr lang="en-US" sz="2800" b="1" smtClean="0"/>
          </a:p>
          <a:p>
            <a:pPr marL="639763" indent="-571500" eaLnBrk="1" hangingPunct="1">
              <a:buFont typeface="Wingdings" pitchFamily="2" charset="2"/>
              <a:buNone/>
              <a:defRPr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3400" y="228600"/>
            <a:ext cx="81534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Review Questions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066800"/>
            <a:ext cx="8839200" cy="7162800"/>
          </a:xfrm>
        </p:spPr>
        <p:txBody>
          <a:bodyPr/>
          <a:lstStyle/>
          <a:p>
            <a:pPr marL="639763" indent="-571500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mtClean="0"/>
              <a:t>8. </a:t>
            </a:r>
            <a:r>
              <a:rPr lang="en-US" sz="2800" b="1" smtClean="0"/>
              <a:t>What can</a:t>
            </a:r>
            <a:r>
              <a:rPr lang="en-US" sz="2800" smtClean="0"/>
              <a:t> </a:t>
            </a:r>
            <a:r>
              <a:rPr lang="en-US" sz="2800" b="1" smtClean="0"/>
              <a:t>increase the pressure of a gas if the </a:t>
            </a:r>
            <a:r>
              <a:rPr lang="en-US" sz="28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temperature</a:t>
            </a:r>
            <a:r>
              <a:rPr lang="en-US" sz="2800" b="1" smtClean="0"/>
              <a:t> and the </a:t>
            </a:r>
            <a:r>
              <a:rPr lang="en-US" sz="2800" b="1" smtClean="0">
                <a:solidFill>
                  <a:srgbClr val="99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volume</a:t>
            </a:r>
            <a:r>
              <a:rPr lang="en-US" sz="2800" b="1" smtClean="0"/>
              <a:t> are constant ?</a:t>
            </a:r>
          </a:p>
          <a:p>
            <a:pPr marL="639763" indent="-571500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    Increasing the </a:t>
            </a: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number of particles</a:t>
            </a:r>
          </a:p>
          <a:p>
            <a:pPr marL="639763" indent="-571500">
              <a:lnSpc>
                <a:spcPct val="105000"/>
              </a:lnSpc>
              <a:buFont typeface="Wingdings" pitchFamily="2" charset="2"/>
              <a:buAutoNum type="arabicPeriod" startAt="9"/>
              <a:defRPr/>
            </a:pP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Describe </a:t>
            </a:r>
            <a:r>
              <a:rPr lang="en-US" sz="2800" b="1" smtClean="0">
                <a:effectLst>
                  <a:outerShdw blurRad="38100" dist="38100" dir="2700000" algn="tl">
                    <a:srgbClr val="4E5B6F"/>
                  </a:outerShdw>
                </a:effectLst>
              </a:rPr>
              <a:t>Charles’s Law</a:t>
            </a:r>
          </a:p>
          <a:p>
            <a:pPr marL="639763" indent="-571500"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      The volume of a gas is directly proportional to its </a:t>
            </a:r>
            <a:r>
              <a:rPr lang="en-US" sz="28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temperature</a:t>
            </a:r>
            <a:r>
              <a:rPr lang="en-US" sz="2800" b="1" smtClean="0"/>
              <a:t> in Kelvins if the pressure and </a:t>
            </a: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number of particles</a:t>
            </a:r>
            <a:r>
              <a:rPr lang="en-US" sz="2800" b="1" smtClean="0"/>
              <a:t> of the gas are constant</a:t>
            </a:r>
          </a:p>
          <a:p>
            <a:pPr marL="639763" indent="-571500"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10. In other words in Charle’s Law…….If the________________ increases so does the </a:t>
            </a:r>
            <a:r>
              <a:rPr lang="en-US" sz="2800" b="1" smtClean="0">
                <a:solidFill>
                  <a:srgbClr val="99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volume</a:t>
            </a:r>
          </a:p>
          <a:p>
            <a:pPr marL="639763" indent="-571500"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sz="2800" b="1" smtClean="0">
                <a:solidFill>
                  <a:srgbClr val="99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</a:t>
            </a:r>
            <a:r>
              <a:rPr lang="en-US" sz="28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Temperature</a:t>
            </a:r>
            <a:endParaRPr lang="en-US" sz="2800" b="1" smtClean="0">
              <a:solidFill>
                <a:srgbClr val="99CC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39763" indent="-571500"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endParaRPr lang="en-US" sz="2800" b="1" smtClean="0"/>
          </a:p>
          <a:p>
            <a:pPr marL="639763" indent="-571500">
              <a:buFont typeface="Wingdings" pitchFamily="2" charset="2"/>
              <a:buNone/>
              <a:defRPr/>
            </a:pPr>
            <a:endParaRPr lang="en-US" sz="2800" b="1" smtClean="0"/>
          </a:p>
          <a:p>
            <a:pPr marL="639763" indent="-571500">
              <a:buFont typeface="Wingdings" pitchFamily="2" charset="2"/>
              <a:buNone/>
              <a:defRPr/>
            </a:pPr>
            <a:r>
              <a:rPr lang="en-US" sz="2800" b="1" smtClean="0"/>
              <a:t>   </a:t>
            </a:r>
          </a:p>
          <a:p>
            <a:pPr marL="639763" indent="-571500">
              <a:buFont typeface="Wingdings" pitchFamily="2" charset="2"/>
              <a:buNone/>
              <a:defRPr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14400" y="228600"/>
            <a:ext cx="7772400" cy="8937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Review Questions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066800"/>
            <a:ext cx="8382000" cy="5289550"/>
          </a:xfrm>
        </p:spPr>
        <p:txBody>
          <a:bodyPr/>
          <a:lstStyle/>
          <a:p>
            <a:pPr marL="639763" indent="-571500">
              <a:lnSpc>
                <a:spcPct val="115000"/>
              </a:lnSpc>
              <a:buFont typeface="Wingdings" pitchFamily="2" charset="2"/>
              <a:buAutoNum type="arabicPeriod" startAt="11"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4E5B6F"/>
                  </a:outerShdw>
                </a:effectLst>
              </a:rPr>
              <a:t>What is the formula for Charle’s Law?</a:t>
            </a:r>
          </a:p>
          <a:p>
            <a:pPr marL="639763" indent="-571500">
              <a:lnSpc>
                <a:spcPct val="115000"/>
              </a:lnSpc>
              <a:buFont typeface="Wingdings" pitchFamily="2" charset="2"/>
              <a:buNone/>
              <a:defRPr/>
            </a:pPr>
            <a:endParaRPr lang="en-US" sz="2800" b="1" smtClean="0"/>
          </a:p>
          <a:p>
            <a:pPr marL="639763" indent="-571500">
              <a:lnSpc>
                <a:spcPct val="115000"/>
              </a:lnSpc>
              <a:buFont typeface="Wingdings" pitchFamily="2" charset="2"/>
              <a:buNone/>
              <a:defRPr/>
            </a:pPr>
            <a:endParaRPr lang="en-US" sz="2800" b="1" smtClean="0"/>
          </a:p>
          <a:p>
            <a:pPr marL="639763" indent="-571500">
              <a:lnSpc>
                <a:spcPct val="115000"/>
              </a:lnSpc>
              <a:buFont typeface="Wingdings" pitchFamily="2" charset="2"/>
              <a:buAutoNum type="arabicPeriod" startAt="11"/>
              <a:defRPr/>
            </a:pPr>
            <a:r>
              <a:rPr lang="en-US" sz="2800" b="1" smtClean="0"/>
              <a:t>Describe </a:t>
            </a:r>
            <a:r>
              <a:rPr lang="en-US" sz="2800" b="1" smtClean="0">
                <a:solidFill>
                  <a:srgbClr val="99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Boyle’s Law</a:t>
            </a:r>
          </a:p>
          <a:p>
            <a:pPr marL="639763" indent="-571500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en-US" sz="2800" b="1" smtClean="0">
                <a:solidFill>
                  <a:srgbClr val="99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</a:t>
            </a:r>
            <a:r>
              <a:rPr lang="en-US" sz="2800" b="1" smtClean="0"/>
              <a:t>The volume of a gas is inversely proportional to its pressure if the </a:t>
            </a:r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temperature</a:t>
            </a:r>
            <a:r>
              <a:rPr lang="en-US" sz="2800" b="1" smtClean="0"/>
              <a:t> and the </a:t>
            </a: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number of particles</a:t>
            </a:r>
            <a:r>
              <a:rPr lang="en-US" sz="2800" b="1" smtClean="0"/>
              <a:t> are constant</a:t>
            </a:r>
          </a:p>
          <a:p>
            <a:pPr marL="639763" indent="-571500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13. </a:t>
            </a:r>
            <a:r>
              <a:rPr lang="en-US" sz="2800" b="1" smtClean="0">
                <a:effectLst>
                  <a:outerShdw blurRad="38100" dist="38100" dir="2700000" algn="tl">
                    <a:srgbClr val="4E5B6F"/>
                  </a:outerShdw>
                </a:effectLst>
              </a:rPr>
              <a:t>What is the formula for Boyle’s Law?</a:t>
            </a:r>
          </a:p>
          <a:p>
            <a:pPr marL="639763" indent="-571500">
              <a:lnSpc>
                <a:spcPct val="115000"/>
              </a:lnSpc>
              <a:buFont typeface="Wingdings" pitchFamily="2" charset="2"/>
              <a:buNone/>
              <a:defRPr/>
            </a:pPr>
            <a:endParaRPr lang="en-US" sz="2800" b="1" smtClean="0">
              <a:effectLst>
                <a:outerShdw blurRad="38100" dist="38100" dir="2700000" algn="tl">
                  <a:srgbClr val="4E5B6F"/>
                </a:outerShdw>
              </a:effectLst>
            </a:endParaRPr>
          </a:p>
          <a:p>
            <a:pPr marL="639763" indent="-571500">
              <a:lnSpc>
                <a:spcPct val="115000"/>
              </a:lnSpc>
              <a:buFont typeface="Wingdings" pitchFamily="2" charset="2"/>
              <a:buNone/>
              <a:defRPr/>
            </a:pPr>
            <a:endParaRPr lang="en-US" sz="2800" b="1" smtClean="0"/>
          </a:p>
          <a:p>
            <a:pPr marL="639763" indent="-57150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smtClean="0"/>
          </a:p>
          <a:p>
            <a:pPr marL="639763" indent="-57150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smtClean="0"/>
          </a:p>
          <a:p>
            <a:pPr marL="639763" indent="-57150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smtClean="0">
              <a:solidFill>
                <a:srgbClr val="99CC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39763" indent="-57150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smtClean="0">
              <a:effectLst>
                <a:outerShdw blurRad="38100" dist="38100" dir="2700000" algn="tl">
                  <a:srgbClr val="4E5B6F"/>
                </a:outerShdw>
              </a:effectLst>
            </a:endParaRPr>
          </a:p>
          <a:p>
            <a:pPr marL="639763" indent="-571500">
              <a:lnSpc>
                <a:spcPct val="90000"/>
              </a:lnSpc>
              <a:buFont typeface="Wingdings" pitchFamily="2" charset="2"/>
              <a:buAutoNum type="arabicPeriod" startAt="11"/>
              <a:defRPr/>
            </a:pPr>
            <a:endParaRPr lang="en-US" sz="2000" b="1" smtClean="0">
              <a:effectLst>
                <a:outerShdw blurRad="38100" dist="38100" dir="2700000" algn="tl">
                  <a:srgbClr val="4E5B6F"/>
                </a:outerShdw>
              </a:effectLst>
            </a:endParaRP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828800"/>
            <a:ext cx="18621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5638800"/>
            <a:ext cx="35020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524000" y="2133600"/>
            <a:ext cx="533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hlinkClick r:id="rId2"/>
              </a:rPr>
              <a:t>http://www.youtube.com/watch?v=CgrCFRsWMtI&amp;safe=active</a:t>
            </a:r>
            <a:endParaRPr lang="en-US"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14400" y="512763"/>
            <a:ext cx="7467600" cy="5540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How do gas molecules behave?</a:t>
            </a:r>
          </a:p>
        </p:txBody>
      </p:sp>
      <p:pic>
        <p:nvPicPr>
          <p:cNvPr id="17410" name="Picture 4" descr="Alfredo's_PIC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524000"/>
            <a:ext cx="76962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14400" y="304800"/>
            <a:ext cx="7772400" cy="11223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Can you describe what is happening here?</a:t>
            </a:r>
          </a:p>
        </p:txBody>
      </p:sp>
      <p:pic>
        <p:nvPicPr>
          <p:cNvPr id="18434" name="Picture 4" descr="Alfredo's_PIC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600200"/>
            <a:ext cx="81534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Pressure</a:t>
            </a:r>
            <a:r>
              <a:rPr lang="en-US" smtClean="0"/>
              <a:t> 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772400" cy="2209800"/>
          </a:xfrm>
        </p:spPr>
        <p:txBody>
          <a:bodyPr/>
          <a:lstStyle/>
          <a:p>
            <a:pPr eaLnBrk="1" hangingPunct="1"/>
            <a:r>
              <a:rPr lang="en-US" sz="3200" b="1" smtClean="0"/>
              <a:t>The result of a force distributed over an area</a:t>
            </a:r>
          </a:p>
          <a:p>
            <a:pPr eaLnBrk="1" hangingPunct="1"/>
            <a:r>
              <a:rPr lang="en-US" sz="3200" b="1" smtClean="0"/>
              <a:t>Objects of all sizes can exert pressure when it collides with something else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3528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429000"/>
            <a:ext cx="4114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7086600" y="4572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Questions 1 + 2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Pressure – What causes it in a closed container?	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334000" cy="2209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3200" b="1" smtClean="0"/>
              <a:t>Collisions between particles of a gas and the walls of the container cause the pressure in a closed container of gas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3200" b="1" smtClean="0"/>
              <a:t>The more frequent the collisions the </a:t>
            </a:r>
            <a:r>
              <a:rPr lang="en-US" sz="32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greater </a:t>
            </a:r>
            <a:r>
              <a:rPr lang="en-US" sz="3200" b="1" smtClean="0"/>
              <a:t>the pressure of the gas</a:t>
            </a:r>
          </a:p>
        </p:txBody>
      </p:sp>
      <p:pic>
        <p:nvPicPr>
          <p:cNvPr id="21507" name="Picture 7" descr="particles%20in%20bo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133600"/>
            <a:ext cx="28194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705600" y="1135063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4E5B6F"/>
                  </a:outerShdw>
                </a:effectLst>
              </a:rPr>
              <a:t>Questions 3 + 4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Factors affecting gas pressure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5486400" cy="3657600"/>
          </a:xfrm>
        </p:spPr>
        <p:txBody>
          <a:bodyPr/>
          <a:lstStyle/>
          <a:p>
            <a:pPr eaLnBrk="1" hangingPunct="1"/>
            <a:r>
              <a:rPr lang="en-US" sz="3600" b="1" smtClean="0"/>
              <a:t>3 factors can affect the pressure of an enclosed gas</a:t>
            </a:r>
          </a:p>
          <a:p>
            <a:pPr lvl="1" eaLnBrk="1" hangingPunct="1"/>
            <a:r>
              <a:rPr lang="en-US" sz="3600" b="1" smtClean="0">
                <a:solidFill>
                  <a:srgbClr val="FF5050"/>
                </a:solidFill>
              </a:rPr>
              <a:t>Temperature</a:t>
            </a:r>
          </a:p>
          <a:p>
            <a:pPr lvl="1" eaLnBrk="1" hangingPunct="1"/>
            <a:r>
              <a:rPr lang="en-US" sz="3600" b="1" smtClean="0">
                <a:solidFill>
                  <a:schemeClr val="tx2"/>
                </a:solidFill>
              </a:rPr>
              <a:t>Volume</a:t>
            </a:r>
          </a:p>
          <a:p>
            <a:pPr lvl="1" eaLnBrk="1" hangingPunct="1"/>
            <a:r>
              <a:rPr lang="en-US" sz="3600" b="1" smtClean="0">
                <a:solidFill>
                  <a:srgbClr val="FFFF00"/>
                </a:solidFill>
              </a:rPr>
              <a:t>Number of particles</a:t>
            </a:r>
            <a:r>
              <a:rPr lang="en-US" sz="3600" smtClean="0">
                <a:solidFill>
                  <a:srgbClr val="FFFF00"/>
                </a:solidFill>
              </a:rPr>
              <a:t> 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3600" smtClean="0">
              <a:solidFill>
                <a:srgbClr val="FFFF00"/>
              </a:solidFill>
            </a:endParaRPr>
          </a:p>
        </p:txBody>
      </p:sp>
      <p:pic>
        <p:nvPicPr>
          <p:cNvPr id="23555" name="Picture 4" descr="gas molecu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495800"/>
            <a:ext cx="240030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thermome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524000"/>
            <a:ext cx="22193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7620000" y="685800"/>
            <a:ext cx="1501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Question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34" charset="0"/>
              </a:rPr>
              <a:t>Temperature</a:t>
            </a:r>
            <a:r>
              <a:rPr lang="en-US" smtClean="0"/>
              <a:t> 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46482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/>
              <a:t>Raising the </a:t>
            </a:r>
            <a:r>
              <a:rPr lang="en-US" sz="36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temperature</a:t>
            </a:r>
            <a:r>
              <a:rPr lang="en-US" sz="3600" b="1" smtClean="0">
                <a:effectLst>
                  <a:outerShdw blurRad="38100" dist="38100" dir="2700000" algn="tl">
                    <a:srgbClr val="4E5B6F"/>
                  </a:outerShdw>
                </a:effectLst>
              </a:rPr>
              <a:t> </a:t>
            </a:r>
            <a:r>
              <a:rPr lang="en-US" sz="3600" b="1" smtClean="0"/>
              <a:t>of a gas will increase its pressure if the </a:t>
            </a:r>
            <a:r>
              <a:rPr lang="en-US" sz="3600" b="1" smtClean="0">
                <a:solidFill>
                  <a:srgbClr val="99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volume</a:t>
            </a:r>
            <a:r>
              <a:rPr lang="en-US" sz="3600" b="1" smtClean="0">
                <a:effectLst>
                  <a:outerShdw blurRad="38100" dist="38100" dir="2700000" algn="tl">
                    <a:srgbClr val="4E5B6F"/>
                  </a:outerShdw>
                </a:effectLst>
              </a:rPr>
              <a:t> </a:t>
            </a:r>
            <a:r>
              <a:rPr lang="en-US" sz="3600" b="1" smtClean="0"/>
              <a:t>and </a:t>
            </a: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number of particles</a:t>
            </a:r>
            <a:r>
              <a:rPr lang="en-US" sz="3600" b="1" smtClean="0"/>
              <a:t> are constant or same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b="1" smtClean="0"/>
          </a:p>
        </p:txBody>
      </p:sp>
      <p:pic>
        <p:nvPicPr>
          <p:cNvPr id="25603" name="Picture 5" descr="gas press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143000"/>
            <a:ext cx="24542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fi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114800"/>
            <a:ext cx="24384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7010400" y="525463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Question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xfrm>
            <a:off x="914400" y="304800"/>
            <a:ext cx="7772400" cy="11223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Temperature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8382000" cy="51371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/>
              <a:t>Why is that?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b="1" smtClean="0"/>
              <a:t>    The higher the temperature the faster the particles are moving and hitting the walls of the container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b="1" smtClean="0"/>
              <a:t>     They have more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Kinetic energy</a:t>
            </a:r>
            <a:r>
              <a:rPr lang="en-US" sz="3200" b="1" smtClean="0"/>
              <a:t>..!!!!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200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314825"/>
            <a:ext cx="58674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784</TotalTime>
  <Words>758</Words>
  <Application>Microsoft Office PowerPoint</Application>
  <PresentationFormat>On-screen Show (4:3)</PresentationFormat>
  <Paragraphs>128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Metro</vt:lpstr>
      <vt:lpstr>Metro</vt:lpstr>
      <vt:lpstr>Metro</vt:lpstr>
      <vt:lpstr>Metro</vt:lpstr>
      <vt:lpstr>Metro</vt:lpstr>
      <vt:lpstr>Metro</vt:lpstr>
      <vt:lpstr>Metro</vt:lpstr>
      <vt:lpstr>Slide 1</vt:lpstr>
      <vt:lpstr>Gas Laws   How do Pressure and Temperature affect solids, liquids and gases?   BBC - KS3 Bitesize Science - Behaviour of matter :</vt:lpstr>
      <vt:lpstr>How do gas molecules behave?</vt:lpstr>
      <vt:lpstr>Can you describe what is happening here?</vt:lpstr>
      <vt:lpstr>Pressure </vt:lpstr>
      <vt:lpstr>Pressure – What causes it in a closed container? </vt:lpstr>
      <vt:lpstr>Factors affecting gas pressure</vt:lpstr>
      <vt:lpstr>Temperature </vt:lpstr>
      <vt:lpstr>Temperature</vt:lpstr>
      <vt:lpstr>Volume </vt:lpstr>
      <vt:lpstr>Volume- what caused the volume of balloon to change? </vt:lpstr>
      <vt:lpstr>Number of particles </vt:lpstr>
      <vt:lpstr>There are two important Laws that explain the behavior of gases</vt:lpstr>
      <vt:lpstr>Charles’s Law</vt:lpstr>
      <vt:lpstr>Slide 15</vt:lpstr>
      <vt:lpstr>Boyle’s Law</vt:lpstr>
      <vt:lpstr>Boyle’s Law</vt:lpstr>
      <vt:lpstr>Slide 18</vt:lpstr>
      <vt:lpstr>Combined Gas Laws</vt:lpstr>
      <vt:lpstr> Demonstrations of the 2 laws  http://www.youtube.com/watch?v=3KLiuawPBas&amp;list=PLF7CE5603AB9EBAD0&amp;safe=active </vt:lpstr>
      <vt:lpstr>Review Questions</vt:lpstr>
      <vt:lpstr>Review Questions</vt:lpstr>
      <vt:lpstr>Review Questions</vt:lpstr>
      <vt:lpstr>Review Questions</vt:lpstr>
      <vt:lpstr>Slide 25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 Laws</dc:title>
  <dc:creator>Valued Acer Customer</dc:creator>
  <cp:lastModifiedBy>alena.medina</cp:lastModifiedBy>
  <cp:revision>42</cp:revision>
  <dcterms:created xsi:type="dcterms:W3CDTF">2010-10-25T00:27:36Z</dcterms:created>
  <dcterms:modified xsi:type="dcterms:W3CDTF">2013-11-07T17:59:08Z</dcterms:modified>
</cp:coreProperties>
</file>