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56" r:id="rId2"/>
    <p:sldId id="257" r:id="rId3"/>
    <p:sldId id="258" r:id="rId4"/>
    <p:sldId id="259" r:id="rId5"/>
    <p:sldId id="263" r:id="rId6"/>
    <p:sldId id="260" r:id="rId7"/>
    <p:sldId id="261" r:id="rId8"/>
    <p:sldId id="262"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5"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9144000" cy="6858000" type="screen4x3"/>
  <p:notesSz cx="7077075" cy="93837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800000"/>
    <a:srgbClr val="FFFF00"/>
    <a:srgbClr val="006699"/>
    <a:srgbClr val="996633"/>
    <a:srgbClr val="008000"/>
    <a:srgbClr val="333399"/>
    <a:srgbClr val="FF99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3067050" cy="469900"/>
          </a:xfrm>
          <a:prstGeom prst="rect">
            <a:avLst/>
          </a:prstGeom>
          <a:noFill/>
          <a:ln w="9525">
            <a:noFill/>
            <a:miter lim="800000"/>
            <a:headEnd/>
            <a:tailEnd/>
          </a:ln>
        </p:spPr>
        <p:txBody>
          <a:bodyPr vert="horz" wrap="square" lIns="94275" tIns="47137" rIns="94275" bIns="47137" numCol="1" anchor="t" anchorCtr="0" compatLnSpc="1">
            <a:prstTxWarp prst="textNoShape">
              <a:avLst/>
            </a:prstTxWarp>
          </a:bodyPr>
          <a:lstStyle>
            <a:lvl1pPr defTabSz="942975">
              <a:defRPr sz="1200"/>
            </a:lvl1pPr>
          </a:lstStyle>
          <a:p>
            <a:endParaRPr lang="en-US"/>
          </a:p>
        </p:txBody>
      </p:sp>
      <p:sp>
        <p:nvSpPr>
          <p:cNvPr id="78851" name="Rectangle 3"/>
          <p:cNvSpPr>
            <a:spLocks noGrp="1" noChangeArrowheads="1"/>
          </p:cNvSpPr>
          <p:nvPr>
            <p:ph type="dt" sz="quarter" idx="1"/>
          </p:nvPr>
        </p:nvSpPr>
        <p:spPr bwMode="auto">
          <a:xfrm>
            <a:off x="4008438" y="0"/>
            <a:ext cx="3067050" cy="469900"/>
          </a:xfrm>
          <a:prstGeom prst="rect">
            <a:avLst/>
          </a:prstGeom>
          <a:noFill/>
          <a:ln w="9525">
            <a:noFill/>
            <a:miter lim="800000"/>
            <a:headEnd/>
            <a:tailEnd/>
          </a:ln>
        </p:spPr>
        <p:txBody>
          <a:bodyPr vert="horz" wrap="square" lIns="94275" tIns="47137" rIns="94275" bIns="47137" numCol="1" anchor="t" anchorCtr="0" compatLnSpc="1">
            <a:prstTxWarp prst="textNoShape">
              <a:avLst/>
            </a:prstTxWarp>
          </a:bodyPr>
          <a:lstStyle>
            <a:lvl1pPr algn="r" defTabSz="942975">
              <a:defRPr sz="1200"/>
            </a:lvl1pPr>
          </a:lstStyle>
          <a:p>
            <a:endParaRPr lang="en-US"/>
          </a:p>
        </p:txBody>
      </p:sp>
      <p:sp>
        <p:nvSpPr>
          <p:cNvPr id="78852" name="Rectangle 4"/>
          <p:cNvSpPr>
            <a:spLocks noGrp="1" noChangeArrowheads="1"/>
          </p:cNvSpPr>
          <p:nvPr>
            <p:ph type="ftr" sz="quarter" idx="2"/>
          </p:nvPr>
        </p:nvSpPr>
        <p:spPr bwMode="auto">
          <a:xfrm>
            <a:off x="0" y="8912225"/>
            <a:ext cx="3067050" cy="469900"/>
          </a:xfrm>
          <a:prstGeom prst="rect">
            <a:avLst/>
          </a:prstGeom>
          <a:noFill/>
          <a:ln w="9525">
            <a:noFill/>
            <a:miter lim="800000"/>
            <a:headEnd/>
            <a:tailEnd/>
          </a:ln>
        </p:spPr>
        <p:txBody>
          <a:bodyPr vert="horz" wrap="square" lIns="94275" tIns="47137" rIns="94275" bIns="47137" numCol="1" anchor="b" anchorCtr="0" compatLnSpc="1">
            <a:prstTxWarp prst="textNoShape">
              <a:avLst/>
            </a:prstTxWarp>
          </a:bodyPr>
          <a:lstStyle>
            <a:lvl1pPr defTabSz="942975">
              <a:defRPr sz="1200"/>
            </a:lvl1pPr>
          </a:lstStyle>
          <a:p>
            <a:endParaRPr lang="en-US"/>
          </a:p>
        </p:txBody>
      </p:sp>
      <p:sp>
        <p:nvSpPr>
          <p:cNvPr id="78853" name="Rectangle 5"/>
          <p:cNvSpPr>
            <a:spLocks noGrp="1" noChangeArrowheads="1"/>
          </p:cNvSpPr>
          <p:nvPr>
            <p:ph type="sldNum" sz="quarter" idx="3"/>
          </p:nvPr>
        </p:nvSpPr>
        <p:spPr bwMode="auto">
          <a:xfrm>
            <a:off x="4008438" y="8912225"/>
            <a:ext cx="3067050" cy="469900"/>
          </a:xfrm>
          <a:prstGeom prst="rect">
            <a:avLst/>
          </a:prstGeom>
          <a:noFill/>
          <a:ln w="9525">
            <a:noFill/>
            <a:miter lim="800000"/>
            <a:headEnd/>
            <a:tailEnd/>
          </a:ln>
        </p:spPr>
        <p:txBody>
          <a:bodyPr vert="horz" wrap="square" lIns="94275" tIns="47137" rIns="94275" bIns="47137" numCol="1" anchor="b" anchorCtr="0" compatLnSpc="1">
            <a:prstTxWarp prst="textNoShape">
              <a:avLst/>
            </a:prstTxWarp>
          </a:bodyPr>
          <a:lstStyle>
            <a:lvl1pPr algn="r" defTabSz="942975">
              <a:defRPr sz="1200"/>
            </a:lvl1pPr>
          </a:lstStyle>
          <a:p>
            <a:fld id="{C9E4990F-BB8D-448B-ADB8-B286F950912D}"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067050" cy="469900"/>
          </a:xfrm>
          <a:prstGeom prst="rect">
            <a:avLst/>
          </a:prstGeom>
          <a:noFill/>
          <a:ln w="9525">
            <a:noFill/>
            <a:miter lim="800000"/>
            <a:headEnd/>
            <a:tailEnd/>
          </a:ln>
        </p:spPr>
        <p:txBody>
          <a:bodyPr vert="horz" wrap="square" lIns="94275" tIns="47137" rIns="94275" bIns="47137" numCol="1" anchor="t" anchorCtr="0" compatLnSpc="1">
            <a:prstTxWarp prst="textNoShape">
              <a:avLst/>
            </a:prstTxWarp>
          </a:bodyPr>
          <a:lstStyle>
            <a:lvl1pPr defTabSz="942975">
              <a:defRPr sz="1200"/>
            </a:lvl1pPr>
          </a:lstStyle>
          <a:p>
            <a:endParaRPr lang="en-US"/>
          </a:p>
        </p:txBody>
      </p:sp>
      <p:sp>
        <p:nvSpPr>
          <p:cNvPr id="23555" name="Rectangle 3"/>
          <p:cNvSpPr>
            <a:spLocks noGrp="1" noChangeArrowheads="1"/>
          </p:cNvSpPr>
          <p:nvPr>
            <p:ph type="dt" idx="1"/>
          </p:nvPr>
        </p:nvSpPr>
        <p:spPr bwMode="auto">
          <a:xfrm>
            <a:off x="4008438" y="0"/>
            <a:ext cx="3067050" cy="469900"/>
          </a:xfrm>
          <a:prstGeom prst="rect">
            <a:avLst/>
          </a:prstGeom>
          <a:noFill/>
          <a:ln w="9525">
            <a:noFill/>
            <a:miter lim="800000"/>
            <a:headEnd/>
            <a:tailEnd/>
          </a:ln>
        </p:spPr>
        <p:txBody>
          <a:bodyPr vert="horz" wrap="square" lIns="94275" tIns="47137" rIns="94275" bIns="47137" numCol="1" anchor="t" anchorCtr="0" compatLnSpc="1">
            <a:prstTxWarp prst="textNoShape">
              <a:avLst/>
            </a:prstTxWarp>
          </a:bodyPr>
          <a:lstStyle>
            <a:lvl1pPr algn="r" defTabSz="942975">
              <a:defRPr sz="1200"/>
            </a:lvl1pPr>
          </a:lstStyle>
          <a:p>
            <a:endParaRPr lang="en-US"/>
          </a:p>
        </p:txBody>
      </p:sp>
      <p:sp>
        <p:nvSpPr>
          <p:cNvPr id="13316" name="Rectangle 4"/>
          <p:cNvSpPr>
            <a:spLocks noGrp="1" noRot="1" noChangeAspect="1" noChangeArrowheads="1" noTextEdit="1"/>
          </p:cNvSpPr>
          <p:nvPr>
            <p:ph type="sldImg" idx="2"/>
          </p:nvPr>
        </p:nvSpPr>
        <p:spPr bwMode="auto">
          <a:xfrm>
            <a:off x="1192213" y="703263"/>
            <a:ext cx="4692650" cy="3519487"/>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708025" y="4457700"/>
            <a:ext cx="5661025" cy="4222750"/>
          </a:xfrm>
          <a:prstGeom prst="rect">
            <a:avLst/>
          </a:prstGeom>
          <a:noFill/>
          <a:ln w="9525">
            <a:noFill/>
            <a:miter lim="800000"/>
            <a:headEnd/>
            <a:tailEnd/>
          </a:ln>
        </p:spPr>
        <p:txBody>
          <a:bodyPr vert="horz" wrap="square" lIns="94275" tIns="47137" rIns="94275" bIns="4713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3558" name="Rectangle 6"/>
          <p:cNvSpPr>
            <a:spLocks noGrp="1" noChangeArrowheads="1"/>
          </p:cNvSpPr>
          <p:nvPr>
            <p:ph type="ftr" sz="quarter" idx="4"/>
          </p:nvPr>
        </p:nvSpPr>
        <p:spPr bwMode="auto">
          <a:xfrm>
            <a:off x="0" y="8912225"/>
            <a:ext cx="3067050" cy="469900"/>
          </a:xfrm>
          <a:prstGeom prst="rect">
            <a:avLst/>
          </a:prstGeom>
          <a:noFill/>
          <a:ln w="9525">
            <a:noFill/>
            <a:miter lim="800000"/>
            <a:headEnd/>
            <a:tailEnd/>
          </a:ln>
        </p:spPr>
        <p:txBody>
          <a:bodyPr vert="horz" wrap="square" lIns="94275" tIns="47137" rIns="94275" bIns="47137" numCol="1" anchor="b" anchorCtr="0" compatLnSpc="1">
            <a:prstTxWarp prst="textNoShape">
              <a:avLst/>
            </a:prstTxWarp>
          </a:bodyPr>
          <a:lstStyle>
            <a:lvl1pPr defTabSz="942975">
              <a:defRPr sz="1200"/>
            </a:lvl1pPr>
          </a:lstStyle>
          <a:p>
            <a:endParaRPr lang="en-US"/>
          </a:p>
        </p:txBody>
      </p:sp>
      <p:sp>
        <p:nvSpPr>
          <p:cNvPr id="23559" name="Rectangle 7"/>
          <p:cNvSpPr>
            <a:spLocks noGrp="1" noChangeArrowheads="1"/>
          </p:cNvSpPr>
          <p:nvPr>
            <p:ph type="sldNum" sz="quarter" idx="5"/>
          </p:nvPr>
        </p:nvSpPr>
        <p:spPr bwMode="auto">
          <a:xfrm>
            <a:off x="4008438" y="8912225"/>
            <a:ext cx="3067050" cy="469900"/>
          </a:xfrm>
          <a:prstGeom prst="rect">
            <a:avLst/>
          </a:prstGeom>
          <a:noFill/>
          <a:ln w="9525">
            <a:noFill/>
            <a:miter lim="800000"/>
            <a:headEnd/>
            <a:tailEnd/>
          </a:ln>
        </p:spPr>
        <p:txBody>
          <a:bodyPr vert="horz" wrap="square" lIns="94275" tIns="47137" rIns="94275" bIns="47137" numCol="1" anchor="b" anchorCtr="0" compatLnSpc="1">
            <a:prstTxWarp prst="textNoShape">
              <a:avLst/>
            </a:prstTxWarp>
          </a:bodyPr>
          <a:lstStyle>
            <a:lvl1pPr algn="r" defTabSz="942975">
              <a:defRPr sz="1200"/>
            </a:lvl1pPr>
          </a:lstStyle>
          <a:p>
            <a:fld id="{BCEC9EB6-77D1-47B4-84F5-84E1974ED6E5}"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6AF864F5-4EE7-4D31-A631-C2F411DEB95C}" type="slidenum">
              <a:rPr lang="en-US"/>
              <a:pPr/>
              <a:t>1</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3A560001-548E-4AA9-A806-CE43F0052C7B}" type="slidenum">
              <a:rPr lang="en-US"/>
              <a:pPr/>
              <a:t>10</a:t>
            </a:fld>
            <a:endParaRPr lang="en-US"/>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10DB2EAF-6A8A-47CC-84C5-AC87DF8C0A21}" type="slidenum">
              <a:rPr lang="en-US"/>
              <a:pPr/>
              <a:t>11</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3CF60119-E557-49B9-9B54-17FC01037A43}" type="slidenum">
              <a:rPr lang="en-US"/>
              <a:pPr/>
              <a:t>12</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A9362651-0B14-4954-A7EB-D3FE115BDB09}" type="slidenum">
              <a:rPr lang="en-US"/>
              <a:pPr/>
              <a:t>13</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3BE870DE-EF5B-4367-9207-9777252EE757}" type="slidenum">
              <a:rPr lang="en-US"/>
              <a:pPr/>
              <a:t>14</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fld id="{21B2280F-7CED-49F4-96DF-F0E85B0D0FA0}" type="slidenum">
              <a:rPr lang="en-US"/>
              <a:pPr/>
              <a:t>15</a:t>
            </a:fld>
            <a:endParaRPr 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40E582CC-2ACE-4692-B29B-2F519171F45C}" type="slidenum">
              <a:rPr lang="en-US"/>
              <a:pPr/>
              <a:t>16</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fld id="{E950687D-1434-4C3F-8DD4-11C6207F6440}" type="slidenum">
              <a:rPr lang="en-US"/>
              <a:pPr/>
              <a:t>17</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080B30F6-BA68-4A08-8EC4-641B592670DA}" type="slidenum">
              <a:rPr lang="en-US"/>
              <a:pPr/>
              <a:t>18</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9488EF31-1C0D-4CE7-9E5A-8F0F3CA38985}" type="slidenum">
              <a:rPr lang="en-US"/>
              <a:pPr/>
              <a:t>19</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9930815D-B10B-4FC2-865F-527DCAE751FF}" type="slidenum">
              <a:rPr lang="en-US"/>
              <a:pPr/>
              <a:t>2</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p:spPr>
        <p:txBody>
          <a:bodyPr/>
          <a:lstStyle/>
          <a:p>
            <a:fld id="{2BB49D42-8B5B-4EC3-997B-BB9F7637123D}" type="slidenum">
              <a:rPr lang="en-US"/>
              <a:pPr/>
              <a:t>20</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p:spPr>
        <p:txBody>
          <a:bodyPr/>
          <a:lstStyle/>
          <a:p>
            <a:fld id="{FDE04EB0-D010-4238-BE78-E9014A4227BE}" type="slidenum">
              <a:rPr lang="en-US"/>
              <a:pPr/>
              <a:t>21</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p>
            <a:fld id="{C9A85A8D-3821-4407-9461-EC468D0ED31F}" type="slidenum">
              <a:rPr lang="en-US"/>
              <a:pPr/>
              <a:t>22</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421E270B-D5BA-455C-BEF9-532DF2A86076}" type="slidenum">
              <a:rPr lang="en-US"/>
              <a:pPr/>
              <a:t>23</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p:spPr>
        <p:txBody>
          <a:bodyPr/>
          <a:lstStyle/>
          <a:p>
            <a:fld id="{356272F4-73A3-479C-821C-FACAA27FEFEA}" type="slidenum">
              <a:rPr lang="en-US"/>
              <a:pPr/>
              <a:t>24</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p:spPr>
        <p:txBody>
          <a:bodyPr/>
          <a:lstStyle/>
          <a:p>
            <a:fld id="{B8A50397-A775-46A4-B861-6B3FDBA767C9}" type="slidenum">
              <a:rPr lang="en-US"/>
              <a:pPr/>
              <a:t>25</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p:spPr>
        <p:txBody>
          <a:bodyPr/>
          <a:lstStyle/>
          <a:p>
            <a:fld id="{51BD8289-E3E4-41D2-99DE-945C63299447}" type="slidenum">
              <a:rPr lang="en-US"/>
              <a:pPr/>
              <a:t>26</a:t>
            </a:fld>
            <a:endParaRPr lang="en-US"/>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p:spPr>
        <p:txBody>
          <a:bodyPr/>
          <a:lstStyle/>
          <a:p>
            <a:fld id="{68F311B9-B4BC-43A4-8518-EE5A4CA9525D}" type="slidenum">
              <a:rPr lang="en-US"/>
              <a:pPr/>
              <a:t>27</a:t>
            </a:fld>
            <a:endParaRPr lang="en-US"/>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p:spPr>
        <p:txBody>
          <a:bodyPr/>
          <a:lstStyle/>
          <a:p>
            <a:fld id="{CF94929F-03FA-4C8F-AE15-F48A6754B18D}" type="slidenum">
              <a:rPr lang="en-US"/>
              <a:pPr/>
              <a:t>28</a:t>
            </a:fld>
            <a:endParaRPr lang="en-US"/>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p:spPr>
        <p:txBody>
          <a:bodyPr/>
          <a:lstStyle/>
          <a:p>
            <a:fld id="{246D1826-69D6-423E-A8CE-625EBF626A5D}" type="slidenum">
              <a:rPr lang="en-US"/>
              <a:pPr/>
              <a:t>29</a:t>
            </a:fld>
            <a:endParaRPr lang="en-US"/>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B418B480-20D1-4FD9-B52D-D75C0A0B7D6A}" type="slidenum">
              <a:rPr lang="en-US"/>
              <a:pPr/>
              <a:t>3</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p:spPr>
        <p:txBody>
          <a:bodyPr/>
          <a:lstStyle/>
          <a:p>
            <a:fld id="{233A9FCF-0A31-4711-A21D-17B436661017}" type="slidenum">
              <a:rPr lang="en-US"/>
              <a:pPr/>
              <a:t>30</a:t>
            </a:fld>
            <a:endParaRPr lang="en-US"/>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p:spPr>
        <p:txBody>
          <a:bodyPr/>
          <a:lstStyle/>
          <a:p>
            <a:fld id="{0DB6F536-81D4-4E32-A323-2D402DA1074A}" type="slidenum">
              <a:rPr lang="en-US"/>
              <a:pPr/>
              <a:t>31</a:t>
            </a:fld>
            <a:endParaRPr 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p:spPr>
        <p:txBody>
          <a:bodyPr/>
          <a:lstStyle/>
          <a:p>
            <a:fld id="{C2DC95C4-6864-46CE-A538-4A429B66D4C7}" type="slidenum">
              <a:rPr lang="en-US"/>
              <a:pPr/>
              <a:t>32</a:t>
            </a:fld>
            <a:endParaRPr 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p:spPr>
        <p:txBody>
          <a:bodyPr/>
          <a:lstStyle/>
          <a:p>
            <a:fld id="{9AA1D697-AF73-4297-A56F-0B6F33889054}" type="slidenum">
              <a:rPr lang="en-US"/>
              <a:pPr/>
              <a:t>33</a:t>
            </a:fld>
            <a:endParaRPr 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p:spPr>
        <p:txBody>
          <a:bodyPr/>
          <a:lstStyle/>
          <a:p>
            <a:fld id="{F53507CC-EC78-41B2-BF12-EB580D125DC6}" type="slidenum">
              <a:rPr lang="en-US"/>
              <a:pPr/>
              <a:t>34</a:t>
            </a:fld>
            <a:endParaRPr lang="en-US"/>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p:spPr>
        <p:txBody>
          <a:bodyPr/>
          <a:lstStyle/>
          <a:p>
            <a:fld id="{7878C084-C4AE-43F4-81C4-95B8822B9508}" type="slidenum">
              <a:rPr lang="en-US"/>
              <a:pPr/>
              <a:t>35</a:t>
            </a:fld>
            <a:endParaRPr lang="en-US"/>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p:spPr>
        <p:txBody>
          <a:bodyPr/>
          <a:lstStyle/>
          <a:p>
            <a:fld id="{F8AAE6FD-48D3-434C-A034-46F0DC0C7192}" type="slidenum">
              <a:rPr lang="en-US"/>
              <a:pPr/>
              <a:t>36</a:t>
            </a:fld>
            <a:endParaRPr 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609700A5-3FCC-4C88-AF4D-C980984C7DDB}" type="slidenum">
              <a:rPr lang="en-US"/>
              <a:pPr/>
              <a:t>4</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fld id="{EC4DE075-4FF2-41AD-9B49-AA81F23B9913}" type="slidenum">
              <a:rPr lang="en-US"/>
              <a:pPr/>
              <a:t>5</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CAC5C514-F757-45F4-ABBA-75BCF0910ACE}" type="slidenum">
              <a:rPr lang="en-US"/>
              <a:pPr/>
              <a:t>6</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33120716-DC24-4DE6-878F-03A399AD4887}" type="slidenum">
              <a:rPr lang="en-US"/>
              <a:pPr/>
              <a:t>7</a:t>
            </a:fld>
            <a:endParaRPr 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5488B1DE-3125-4849-B565-4D3357232A1A}" type="slidenum">
              <a:rPr lang="en-US"/>
              <a:pPr/>
              <a:t>8</a:t>
            </a:fld>
            <a:endParaRPr 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B93A069A-8C5B-4009-8E84-6DAEA6603046}" type="slidenum">
              <a:rPr lang="en-US"/>
              <a:pPr/>
              <a:t>9</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DA0740-08B8-4EE7-858E-23638F3F228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03E9A1-C178-46B8-8CBE-4C208AE15EA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D0E483-322C-4BEF-8997-25998352F97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DEC778-6CE0-4D9D-A54C-FE01C2F0923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3A45E2-58E3-4B28-B994-3956E0B3C49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AE650E-772A-465A-82B4-EC00F02ADCC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D857BDC-9D12-46A7-ACFA-4EFEA9124A6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A58761E-A973-4FCD-986B-E283B657E56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10B5417-37BA-44AA-895C-BA657C0E4AE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8749A6-06D7-4FA5-9A21-DDA36E30A68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018E99-8F27-483B-BB55-4A79947F6E6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BDB4105-88A0-4F99-BB82-E5D82AD98B2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hyperlink" Target="http://video.google.com/videoplay"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image" Target="../media/image12.jpeg"/><Relationship Id="rId7" Type="http://schemas.openxmlformats.org/officeDocument/2006/relationships/image" Target="../media/image16.gi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5.gif"/><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hyperlink" Target="http://video.google.com/videoplay?docid=-6088001709677817655&amp;q=static+electricity&amp;hl=en"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video.google.com/videoplay?docid=-6791957266706691681&amp;q=static+electricity&amp;hl=en" TargetMode="External"/><Relationship Id="rId5" Type="http://schemas.openxmlformats.org/officeDocument/2006/relationships/hyperlink" Target="http://video.google.com/videoplay?docid=220962315328885264&amp;q=static+electricity&amp;hl=en" TargetMode="External"/><Relationship Id="rId4" Type="http://schemas.openxmlformats.org/officeDocument/2006/relationships/hyperlink" Target="http://www.pbs.org/wgbh/amex/edison/sfeature/acdc.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2130425"/>
            <a:ext cx="9144000" cy="1470025"/>
          </a:xfrm>
        </p:spPr>
        <p:txBody>
          <a:bodyPr/>
          <a:lstStyle/>
          <a:p>
            <a:pPr eaLnBrk="1" hangingPunct="1"/>
            <a:r>
              <a:rPr lang="en-US" sz="5400" smtClean="0">
                <a:solidFill>
                  <a:srgbClr val="FF9933"/>
                </a:solidFill>
                <a:latin typeface="Jokerman"/>
              </a:rPr>
              <a:t>Electricity</a:t>
            </a:r>
            <a:r>
              <a:rPr lang="en-US" sz="5400" smtClean="0">
                <a:solidFill>
                  <a:srgbClr val="FF9933"/>
                </a:solidFill>
              </a:rPr>
              <a:t> and </a:t>
            </a:r>
            <a:r>
              <a:rPr lang="en-US" sz="5400" smtClean="0">
                <a:solidFill>
                  <a:srgbClr val="FF9933"/>
                </a:solidFill>
                <a:latin typeface="Magneto"/>
              </a:rPr>
              <a:t>Magnetism</a:t>
            </a:r>
          </a:p>
        </p:txBody>
      </p:sp>
      <p:sp>
        <p:nvSpPr>
          <p:cNvPr id="2051" name="Rectangle 3"/>
          <p:cNvSpPr>
            <a:spLocks noGrp="1" noChangeArrowheads="1"/>
          </p:cNvSpPr>
          <p:nvPr>
            <p:ph type="subTitle" idx="1"/>
          </p:nvPr>
        </p:nvSpPr>
        <p:spPr/>
        <p:txBody>
          <a:bodyPr/>
          <a:lstStyle/>
          <a:p>
            <a:pPr eaLnBrk="1" hangingPunct="1"/>
            <a:endParaRPr lang="en-US" sz="3600" smtClean="0">
              <a:solidFill>
                <a:srgbClr val="FF993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
                                        <p:tgtEl>
                                          <p:spTgt spid="2050"/>
                                        </p:tgtEl>
                                      </p:cBhvr>
                                    </p:animEffect>
                                    <p:anim calcmode="lin" valueType="num">
                                      <p:cBhvr>
                                        <p:cTn id="8" dur="400" fill="hold"/>
                                        <p:tgtEl>
                                          <p:spTgt spid="2050"/>
                                        </p:tgtEl>
                                        <p:attrNameLst>
                                          <p:attrName>ppt_x</p:attrName>
                                        </p:attrNameLst>
                                      </p:cBhvr>
                                      <p:tavLst>
                                        <p:tav tm="0">
                                          <p:val>
                                            <p:strVal val="#ppt_x"/>
                                          </p:val>
                                        </p:tav>
                                        <p:tav tm="100000">
                                          <p:val>
                                            <p:strVal val="#ppt_x"/>
                                          </p:val>
                                        </p:tav>
                                      </p:tavLst>
                                    </p:anim>
                                    <p:anim calcmode="lin" valueType="num">
                                      <p:cBhvr>
                                        <p:cTn id="9" dur="400" fill="hold"/>
                                        <p:tgtEl>
                                          <p:spTgt spid="2050"/>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05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05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4" presetClass="entr" presetSubtype="0" fill="hold" grpId="0" nodeType="clickEffect" nodePh="1">
                                  <p:stCondLst>
                                    <p:cond delay="0"/>
                                  </p:stCondLst>
                                  <p:endCondLst>
                                    <p:cond evt="begin" delay="0">
                                      <p:tn val="14"/>
                                    </p:cond>
                                  </p:endCondLst>
                                  <p:childTnLst>
                                    <p:set>
                                      <p:cBhvr>
                                        <p:cTn id="15" dur="1" fill="hold">
                                          <p:stCondLst>
                                            <p:cond delay="0"/>
                                          </p:stCondLst>
                                        </p:cTn>
                                        <p:tgtEl>
                                          <p:spTgt spid="2051">
                                            <p:txEl>
                                              <p:pRg st="0" end="0"/>
                                            </p:txEl>
                                          </p:spTgt>
                                        </p:tgtEl>
                                        <p:attrNameLst>
                                          <p:attrName>style.visibility</p:attrName>
                                        </p:attrNameLst>
                                      </p:cBhvr>
                                      <p:to>
                                        <p:strVal val="visible"/>
                                      </p:to>
                                    </p:set>
                                    <p:anim from="(-#ppt_w/2)" to="(#ppt_x)" calcmode="lin" valueType="num">
                                      <p:cBhvr>
                                        <p:cTn id="16" dur="600" fill="hold">
                                          <p:stCondLst>
                                            <p:cond delay="0"/>
                                          </p:stCondLst>
                                        </p:cTn>
                                        <p:tgtEl>
                                          <p:spTgt spid="2051">
                                            <p:txEl>
                                              <p:pRg st="0" end="0"/>
                                            </p:txEl>
                                          </p:spTgt>
                                        </p:tgtEl>
                                        <p:attrNameLst>
                                          <p:attrName>ppt_x</p:attrName>
                                        </p:attrNameLst>
                                      </p:cBhvr>
                                    </p:anim>
                                    <p:anim from="0" to="-1.0" calcmode="lin" valueType="num">
                                      <p:cBhvr>
                                        <p:cTn id="17" dur="200" decel="50000" autoRev="1" fill="hold">
                                          <p:stCondLst>
                                            <p:cond delay="600"/>
                                          </p:stCondLst>
                                        </p:cTn>
                                        <p:tgtEl>
                                          <p:spTgt spid="2051">
                                            <p:txEl>
                                              <p:pRg st="0" end="0"/>
                                            </p:txEl>
                                          </p:spTgt>
                                        </p:tgtEl>
                                        <p:attrNameLst>
                                          <p:attrName>xshear</p:attrName>
                                        </p:attrNameLst>
                                      </p:cBhvr>
                                    </p:anim>
                                    <p:animScale>
                                      <p:cBhvr>
                                        <p:cTn id="18" dur="200" decel="100000" autoRev="1" fill="hold">
                                          <p:stCondLst>
                                            <p:cond delay="600"/>
                                          </p:stCondLst>
                                        </p:cTn>
                                        <p:tgtEl>
                                          <p:spTgt spid="2051">
                                            <p:txEl>
                                              <p:pRg st="0" end="0"/>
                                            </p:txEl>
                                          </p:spTgt>
                                        </p:tgtEl>
                                      </p:cBhvr>
                                      <p:from x="100000" y="100000"/>
                                      <p:to x="80000" y="100000"/>
                                    </p:animScale>
                                    <p:anim by="(#ppt_h/3+#ppt_w*0.1)" calcmode="lin" valueType="num">
                                      <p:cBhvr additive="sum">
                                        <p:cTn id="19" dur="200" decel="100000" autoRev="1" fill="hold">
                                          <p:stCondLst>
                                            <p:cond delay="600"/>
                                          </p:stCondLst>
                                        </p:cTn>
                                        <p:tgtEl>
                                          <p:spTgt spid="2051">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0" y="0"/>
            <a:ext cx="9144000" cy="1190625"/>
          </a:xfrm>
          <a:prstGeom prst="rect">
            <a:avLst/>
          </a:prstGeom>
          <a:noFill/>
          <a:ln w="9525">
            <a:noFill/>
            <a:miter lim="800000"/>
            <a:headEnd/>
            <a:tailEnd/>
          </a:ln>
        </p:spPr>
        <p:txBody>
          <a:bodyPr>
            <a:spAutoFit/>
          </a:bodyPr>
          <a:lstStyle/>
          <a:p>
            <a:pPr>
              <a:spcBef>
                <a:spcPct val="50000"/>
              </a:spcBef>
            </a:pPr>
            <a:r>
              <a:rPr lang="en-US" sz="3600">
                <a:solidFill>
                  <a:srgbClr val="CC0000"/>
                </a:solidFill>
              </a:rPr>
              <a:t>What is the difference between </a:t>
            </a:r>
            <a:r>
              <a:rPr lang="en-US" sz="3600">
                <a:solidFill>
                  <a:srgbClr val="CC0000"/>
                </a:solidFill>
                <a:latin typeface="Jokerman"/>
              </a:rPr>
              <a:t>static</a:t>
            </a:r>
            <a:r>
              <a:rPr lang="en-US" sz="3600">
                <a:solidFill>
                  <a:srgbClr val="CC0000"/>
                </a:solidFill>
              </a:rPr>
              <a:t> </a:t>
            </a:r>
            <a:r>
              <a:rPr lang="en-US" sz="3600">
                <a:solidFill>
                  <a:srgbClr val="CC0000"/>
                </a:solidFill>
                <a:latin typeface="Jokerman"/>
              </a:rPr>
              <a:t>electricity</a:t>
            </a:r>
            <a:r>
              <a:rPr lang="en-US" sz="3600">
                <a:solidFill>
                  <a:srgbClr val="CC0000"/>
                </a:solidFill>
              </a:rPr>
              <a:t> and </a:t>
            </a:r>
            <a:r>
              <a:rPr lang="en-US" sz="3200">
                <a:solidFill>
                  <a:srgbClr val="CC0000"/>
                </a:solidFill>
                <a:latin typeface="Ravie"/>
              </a:rPr>
              <a:t>current</a:t>
            </a:r>
            <a:r>
              <a:rPr lang="en-US" sz="3200">
                <a:solidFill>
                  <a:srgbClr val="CC0000"/>
                </a:solidFill>
              </a:rPr>
              <a:t> </a:t>
            </a:r>
            <a:r>
              <a:rPr lang="en-US" sz="3200">
                <a:solidFill>
                  <a:srgbClr val="CC0000"/>
                </a:solidFill>
                <a:latin typeface="Ravie"/>
              </a:rPr>
              <a:t>electricity</a:t>
            </a:r>
            <a:r>
              <a:rPr lang="en-US" sz="3200">
                <a:solidFill>
                  <a:srgbClr val="CC0000"/>
                </a:solidFill>
              </a:rPr>
              <a:t>?</a:t>
            </a:r>
          </a:p>
        </p:txBody>
      </p:sp>
      <p:sp>
        <p:nvSpPr>
          <p:cNvPr id="11269" name="Text Box 5"/>
          <p:cNvSpPr txBox="1">
            <a:spLocks noChangeArrowheads="1"/>
          </p:cNvSpPr>
          <p:nvPr/>
        </p:nvSpPr>
        <p:spPr bwMode="auto">
          <a:xfrm>
            <a:off x="0" y="1371600"/>
            <a:ext cx="9144000" cy="3323987"/>
          </a:xfrm>
          <a:prstGeom prst="rect">
            <a:avLst/>
          </a:prstGeom>
          <a:noFill/>
          <a:ln w="9525">
            <a:noFill/>
            <a:miter lim="800000"/>
            <a:headEnd/>
            <a:tailEnd/>
          </a:ln>
        </p:spPr>
        <p:txBody>
          <a:bodyPr>
            <a:spAutoFit/>
          </a:bodyPr>
          <a:lstStyle/>
          <a:p>
            <a:pPr>
              <a:spcBef>
                <a:spcPct val="50000"/>
              </a:spcBef>
            </a:pPr>
            <a:r>
              <a:rPr lang="en-US" sz="2800" b="1" dirty="0">
                <a:solidFill>
                  <a:srgbClr val="800000"/>
                </a:solidFill>
              </a:rPr>
              <a:t>Static electricity is stationary or collects on the surface of an object, whereas current electricity is flowing very rapidly through a conductor.</a:t>
            </a:r>
          </a:p>
          <a:p>
            <a:pPr>
              <a:spcBef>
                <a:spcPct val="50000"/>
              </a:spcBef>
            </a:pPr>
            <a:r>
              <a:rPr lang="en-US" sz="2800" b="1" dirty="0">
                <a:solidFill>
                  <a:srgbClr val="333399"/>
                </a:solidFill>
              </a:rPr>
              <a:t>The flow of electricity in current electricity has electrical pressure or voltage. Electric charges flow from an area of high voltage to an area of low voltage.</a:t>
            </a:r>
          </a:p>
        </p:txBody>
      </p:sp>
      <p:pic>
        <p:nvPicPr>
          <p:cNvPr id="11270" name="Picture 6"/>
          <p:cNvPicPr>
            <a:picLocks noChangeAspect="1" noChangeArrowheads="1"/>
          </p:cNvPicPr>
          <p:nvPr/>
        </p:nvPicPr>
        <p:blipFill>
          <a:blip r:embed="rId3" cstate="print"/>
          <a:srcRect/>
          <a:stretch>
            <a:fillRect/>
          </a:stretch>
        </p:blipFill>
        <p:spPr bwMode="auto">
          <a:xfrm>
            <a:off x="0" y="4114800"/>
            <a:ext cx="5943600" cy="2789238"/>
          </a:xfrm>
          <a:prstGeom prst="rect">
            <a:avLst/>
          </a:prstGeom>
          <a:noFill/>
          <a:ln w="9525">
            <a:noFill/>
            <a:miter lim="800000"/>
            <a:headEnd/>
            <a:tailEnd/>
          </a:ln>
        </p:spPr>
      </p:pic>
      <p:sp>
        <p:nvSpPr>
          <p:cNvPr id="11271" name="Text Box 7"/>
          <p:cNvSpPr txBox="1">
            <a:spLocks noChangeArrowheads="1"/>
          </p:cNvSpPr>
          <p:nvPr/>
        </p:nvSpPr>
        <p:spPr bwMode="auto">
          <a:xfrm>
            <a:off x="6096000" y="4191001"/>
            <a:ext cx="3048000" cy="2554545"/>
          </a:xfrm>
          <a:prstGeom prst="rect">
            <a:avLst/>
          </a:prstGeom>
          <a:noFill/>
          <a:ln w="9525">
            <a:noFill/>
            <a:miter lim="800000"/>
            <a:headEnd/>
            <a:tailEnd/>
          </a:ln>
        </p:spPr>
        <p:txBody>
          <a:bodyPr wrap="square">
            <a:spAutoFit/>
          </a:bodyPr>
          <a:lstStyle/>
          <a:p>
            <a:pPr>
              <a:spcBef>
                <a:spcPct val="50000"/>
              </a:spcBef>
            </a:pPr>
            <a:r>
              <a:rPr lang="en-US" sz="3200" b="1" dirty="0">
                <a:solidFill>
                  <a:srgbClr val="008000"/>
                </a:solidFill>
              </a:rPr>
              <a:t>Water pressure and voltage behave in similar ways.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anim calcmode="lin" valueType="num">
                                      <p:cBhvr>
                                        <p:cTn id="7" dur="500" fill="hold"/>
                                        <p:tgtEl>
                                          <p:spTgt spid="11268"/>
                                        </p:tgtEl>
                                        <p:attrNameLst>
                                          <p:attrName>ppt_w</p:attrName>
                                        </p:attrNameLst>
                                      </p:cBhvr>
                                      <p:tavLst>
                                        <p:tav tm="0">
                                          <p:val>
                                            <p:fltVal val="0"/>
                                          </p:val>
                                        </p:tav>
                                        <p:tav tm="100000">
                                          <p:val>
                                            <p:strVal val="#ppt_w"/>
                                          </p:val>
                                        </p:tav>
                                      </p:tavLst>
                                    </p:anim>
                                    <p:anim calcmode="lin" valueType="num">
                                      <p:cBhvr>
                                        <p:cTn id="8" dur="500" fill="hold"/>
                                        <p:tgtEl>
                                          <p:spTgt spid="1126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1269">
                                            <p:txEl>
                                              <p:pRg st="0" end="0"/>
                                            </p:txEl>
                                          </p:spTgt>
                                        </p:tgtEl>
                                        <p:attrNameLst>
                                          <p:attrName>style.visibility</p:attrName>
                                        </p:attrNameLst>
                                      </p:cBhvr>
                                      <p:to>
                                        <p:strVal val="visible"/>
                                      </p:to>
                                    </p:set>
                                    <p:anim calcmode="lin" valueType="num">
                                      <p:cBhvr>
                                        <p:cTn id="13" dur="500" fill="hold"/>
                                        <p:tgtEl>
                                          <p:spTgt spid="1126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126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1269">
                                            <p:txEl>
                                              <p:pRg st="1" end="1"/>
                                            </p:txEl>
                                          </p:spTgt>
                                        </p:tgtEl>
                                        <p:attrNameLst>
                                          <p:attrName>style.visibility</p:attrName>
                                        </p:attrNameLst>
                                      </p:cBhvr>
                                      <p:to>
                                        <p:strVal val="visible"/>
                                      </p:to>
                                    </p:set>
                                    <p:anim calcmode="lin" valueType="num">
                                      <p:cBhvr>
                                        <p:cTn id="19" dur="500" fill="hold"/>
                                        <p:tgtEl>
                                          <p:spTgt spid="11269">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1126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1270"/>
                                        </p:tgtEl>
                                        <p:attrNameLst>
                                          <p:attrName>style.visibility</p:attrName>
                                        </p:attrNameLst>
                                      </p:cBhvr>
                                      <p:to>
                                        <p:strVal val="visible"/>
                                      </p:to>
                                    </p:set>
                                    <p:animEffect transition="in" filter="dissolve">
                                      <p:cBhvr>
                                        <p:cTn id="25" dur="500"/>
                                        <p:tgtEl>
                                          <p:spTgt spid="11270"/>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271"/>
                                        </p:tgtEl>
                                        <p:attrNameLst>
                                          <p:attrName>style.visibility</p:attrName>
                                        </p:attrNameLst>
                                      </p:cBhvr>
                                      <p:to>
                                        <p:strVal val="visible"/>
                                      </p:to>
                                    </p:set>
                                    <p:anim calcmode="lin" valueType="num">
                                      <p:cBhvr additive="base">
                                        <p:cTn id="30" dur="1000" fill="hold"/>
                                        <p:tgtEl>
                                          <p:spTgt spid="11271"/>
                                        </p:tgtEl>
                                        <p:attrNameLst>
                                          <p:attrName>ppt_x</p:attrName>
                                        </p:attrNameLst>
                                      </p:cBhvr>
                                      <p:tavLst>
                                        <p:tav tm="0">
                                          <p:val>
                                            <p:strVal val="#ppt_x"/>
                                          </p:val>
                                        </p:tav>
                                        <p:tav tm="100000">
                                          <p:val>
                                            <p:strVal val="#ppt_x"/>
                                          </p:val>
                                        </p:tav>
                                      </p:tavLst>
                                    </p:anim>
                                    <p:anim calcmode="lin" valueType="num">
                                      <p:cBhvr additive="base">
                                        <p:cTn id="31" dur="1000" fill="hold"/>
                                        <p:tgtEl>
                                          <p:spTgt spid="112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11269" grpId="0" build="p"/>
      <p:bldP spid="1127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5"/>
          <p:cNvPicPr>
            <a:picLocks noChangeAspect="1" noChangeArrowheads="1"/>
          </p:cNvPicPr>
          <p:nvPr/>
        </p:nvPicPr>
        <p:blipFill>
          <a:blip r:embed="rId3" cstate="print"/>
          <a:srcRect/>
          <a:stretch>
            <a:fillRect/>
          </a:stretch>
        </p:blipFill>
        <p:spPr bwMode="auto">
          <a:xfrm>
            <a:off x="0" y="2008188"/>
            <a:ext cx="9144000" cy="4773612"/>
          </a:xfrm>
          <a:prstGeom prst="rect">
            <a:avLst/>
          </a:prstGeom>
          <a:noFill/>
          <a:ln w="9525">
            <a:noFill/>
            <a:miter lim="800000"/>
            <a:headEnd/>
            <a:tailEnd/>
          </a:ln>
        </p:spPr>
      </p:pic>
      <p:pic>
        <p:nvPicPr>
          <p:cNvPr id="35842" name="Picture 6"/>
          <p:cNvPicPr>
            <a:picLocks noChangeAspect="1" noChangeArrowheads="1"/>
          </p:cNvPicPr>
          <p:nvPr/>
        </p:nvPicPr>
        <p:blipFill>
          <a:blip r:embed="rId4" cstate="print"/>
          <a:srcRect/>
          <a:stretch>
            <a:fillRect/>
          </a:stretch>
        </p:blipFill>
        <p:spPr bwMode="auto">
          <a:xfrm>
            <a:off x="0" y="0"/>
            <a:ext cx="8763000" cy="1728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4"/>
          <p:cNvSpPr txBox="1">
            <a:spLocks noChangeArrowheads="1"/>
          </p:cNvSpPr>
          <p:nvPr/>
        </p:nvSpPr>
        <p:spPr bwMode="auto">
          <a:xfrm>
            <a:off x="0" y="685800"/>
            <a:ext cx="9144000" cy="4770537"/>
          </a:xfrm>
          <a:prstGeom prst="rect">
            <a:avLst/>
          </a:prstGeom>
          <a:noFill/>
          <a:ln w="9525">
            <a:noFill/>
            <a:miter lim="800000"/>
            <a:headEnd/>
            <a:tailEnd/>
          </a:ln>
        </p:spPr>
        <p:txBody>
          <a:bodyPr wrap="square">
            <a:spAutoFit/>
          </a:bodyPr>
          <a:lstStyle/>
          <a:p>
            <a:pPr>
              <a:spcBef>
                <a:spcPct val="50000"/>
              </a:spcBef>
            </a:pPr>
            <a:r>
              <a:rPr lang="en-US" sz="3200" b="1" dirty="0">
                <a:solidFill>
                  <a:srgbClr val="006699"/>
                </a:solidFill>
              </a:rPr>
              <a:t>The pressure of the water flowing through the pipes on the last slide compare to the voltage (electric potential) flowing through the wires of the circuit. </a:t>
            </a:r>
            <a:endParaRPr lang="en-US" sz="3200" b="1" dirty="0" smtClean="0">
              <a:solidFill>
                <a:srgbClr val="006699"/>
              </a:solidFill>
            </a:endParaRPr>
          </a:p>
          <a:p>
            <a:pPr>
              <a:spcBef>
                <a:spcPct val="50000"/>
              </a:spcBef>
            </a:pPr>
            <a:r>
              <a:rPr lang="en-US" sz="3200" b="1" dirty="0" smtClean="0">
                <a:solidFill>
                  <a:srgbClr val="006699"/>
                </a:solidFill>
              </a:rPr>
              <a:t>The </a:t>
            </a:r>
            <a:r>
              <a:rPr lang="en-US" sz="3200" b="1" dirty="0">
                <a:solidFill>
                  <a:srgbClr val="006699"/>
                </a:solidFill>
              </a:rPr>
              <a:t>unit used to measure voltage is volts (V).</a:t>
            </a:r>
          </a:p>
          <a:p>
            <a:pPr>
              <a:spcBef>
                <a:spcPct val="50000"/>
              </a:spcBef>
            </a:pPr>
            <a:r>
              <a:rPr lang="en-US" sz="3200" b="1" dirty="0">
                <a:solidFill>
                  <a:srgbClr val="FF0000"/>
                </a:solidFill>
              </a:rPr>
              <a:t>The flow of charges in a circuit is called current. </a:t>
            </a:r>
            <a:endParaRPr lang="en-US" sz="3200" b="1" dirty="0" smtClean="0">
              <a:solidFill>
                <a:srgbClr val="FF0000"/>
              </a:solidFill>
            </a:endParaRPr>
          </a:p>
          <a:p>
            <a:pPr>
              <a:spcBef>
                <a:spcPct val="50000"/>
              </a:spcBef>
            </a:pPr>
            <a:r>
              <a:rPr lang="en-US" sz="3200" b="1" dirty="0" smtClean="0">
                <a:solidFill>
                  <a:srgbClr val="FF0000"/>
                </a:solidFill>
              </a:rPr>
              <a:t>Current </a:t>
            </a:r>
            <a:r>
              <a:rPr lang="en-US" sz="3200" b="1" dirty="0">
                <a:solidFill>
                  <a:srgbClr val="FF0000"/>
                </a:solidFill>
              </a:rPr>
              <a:t>(I) is measured in Amperes (A).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316">
                                            <p:txEl>
                                              <p:pRg st="0" end="0"/>
                                            </p:txEl>
                                          </p:spTgt>
                                        </p:tgtEl>
                                        <p:attrNameLst>
                                          <p:attrName>style.visibility</p:attrName>
                                        </p:attrNameLst>
                                      </p:cBhvr>
                                      <p:to>
                                        <p:strVal val="visible"/>
                                      </p:to>
                                    </p:set>
                                    <p:anim calcmode="lin" valueType="num">
                                      <p:cBhvr>
                                        <p:cTn id="7" dur="500" fill="hold"/>
                                        <p:tgtEl>
                                          <p:spTgt spid="1331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31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3316">
                                            <p:txEl>
                                              <p:pRg st="1" end="1"/>
                                            </p:txEl>
                                          </p:spTgt>
                                        </p:tgtEl>
                                        <p:attrNameLst>
                                          <p:attrName>style.visibility</p:attrName>
                                        </p:attrNameLst>
                                      </p:cBhvr>
                                      <p:to>
                                        <p:strVal val="visible"/>
                                      </p:to>
                                    </p:set>
                                    <p:anim calcmode="lin" valueType="num">
                                      <p:cBhvr>
                                        <p:cTn id="13" dur="500" fill="hold"/>
                                        <p:tgtEl>
                                          <p:spTgt spid="13316">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3316">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3316">
                                            <p:txEl>
                                              <p:pRg st="2" end="2"/>
                                            </p:txEl>
                                          </p:spTgt>
                                        </p:tgtEl>
                                        <p:attrNameLst>
                                          <p:attrName>style.visibility</p:attrName>
                                        </p:attrNameLst>
                                      </p:cBhvr>
                                      <p:to>
                                        <p:strVal val="visible"/>
                                      </p:to>
                                    </p:set>
                                    <p:anim calcmode="lin" valueType="num">
                                      <p:cBhvr>
                                        <p:cTn id="19" dur="500" fill="hold"/>
                                        <p:tgtEl>
                                          <p:spTgt spid="13316">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3316">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3316">
                                            <p:txEl>
                                              <p:pRg st="3" end="3"/>
                                            </p:txEl>
                                          </p:spTgt>
                                        </p:tgtEl>
                                        <p:attrNameLst>
                                          <p:attrName>style.visibility</p:attrName>
                                        </p:attrNameLst>
                                      </p:cBhvr>
                                      <p:to>
                                        <p:strVal val="visible"/>
                                      </p:to>
                                    </p:set>
                                    <p:anim calcmode="lin" valueType="num">
                                      <p:cBhvr>
                                        <p:cTn id="25" dur="500" fill="hold"/>
                                        <p:tgtEl>
                                          <p:spTgt spid="13316">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3316">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4"/>
          <p:cNvSpPr txBox="1">
            <a:spLocks noChangeArrowheads="1"/>
          </p:cNvSpPr>
          <p:nvPr/>
        </p:nvSpPr>
        <p:spPr bwMode="auto">
          <a:xfrm>
            <a:off x="0" y="0"/>
            <a:ext cx="9144000" cy="3478773"/>
          </a:xfrm>
          <a:prstGeom prst="rect">
            <a:avLst/>
          </a:prstGeom>
          <a:noFill/>
          <a:ln w="9525">
            <a:noFill/>
            <a:miter lim="800000"/>
            <a:headEnd/>
            <a:tailEnd/>
          </a:ln>
        </p:spPr>
        <p:txBody>
          <a:bodyPr>
            <a:spAutoFit/>
          </a:bodyPr>
          <a:lstStyle/>
          <a:p>
            <a:pPr>
              <a:lnSpc>
                <a:spcPct val="95000"/>
              </a:lnSpc>
              <a:spcBef>
                <a:spcPct val="40000"/>
              </a:spcBef>
            </a:pPr>
            <a:r>
              <a:rPr lang="en-US" sz="4000" b="1" dirty="0">
                <a:solidFill>
                  <a:srgbClr val="008000"/>
                </a:solidFill>
              </a:rPr>
              <a:t>What are </a:t>
            </a:r>
            <a:r>
              <a:rPr lang="en-US" sz="4000" b="1" dirty="0">
                <a:solidFill>
                  <a:srgbClr val="008000"/>
                </a:solidFill>
                <a:latin typeface="Jokerman"/>
              </a:rPr>
              <a:t>batteries</a:t>
            </a:r>
            <a:r>
              <a:rPr lang="en-US" sz="4000" b="1" dirty="0">
                <a:solidFill>
                  <a:srgbClr val="008000"/>
                </a:solidFill>
              </a:rPr>
              <a:t>?</a:t>
            </a:r>
          </a:p>
          <a:p>
            <a:pPr>
              <a:lnSpc>
                <a:spcPct val="95000"/>
              </a:lnSpc>
              <a:spcBef>
                <a:spcPct val="40000"/>
              </a:spcBef>
            </a:pPr>
            <a:r>
              <a:rPr lang="en-US" sz="2800" b="1" dirty="0">
                <a:solidFill>
                  <a:srgbClr val="333399"/>
                </a:solidFill>
                <a:latin typeface="Jokerman"/>
              </a:rPr>
              <a:t>Batteries</a:t>
            </a:r>
            <a:r>
              <a:rPr lang="en-US" sz="2800" b="1" dirty="0">
                <a:solidFill>
                  <a:srgbClr val="333399"/>
                </a:solidFill>
              </a:rPr>
              <a:t> are composed of a chemical substance which can generate voltage which can be used in a circuit.</a:t>
            </a:r>
          </a:p>
          <a:p>
            <a:pPr>
              <a:lnSpc>
                <a:spcPct val="95000"/>
              </a:lnSpc>
              <a:spcBef>
                <a:spcPct val="40000"/>
              </a:spcBef>
            </a:pPr>
            <a:r>
              <a:rPr lang="en-US" sz="2800" b="1" dirty="0">
                <a:solidFill>
                  <a:srgbClr val="996633"/>
                </a:solidFill>
              </a:rPr>
              <a:t>There are two kinds of batteries: dry cell and wet cell batteries. Below is an example of a </a:t>
            </a:r>
            <a:r>
              <a:rPr lang="en-US" sz="2800" b="1" dirty="0">
                <a:solidFill>
                  <a:srgbClr val="996633"/>
                </a:solidFill>
                <a:latin typeface="Goudy Stout" pitchFamily="18" charset="0"/>
              </a:rPr>
              <a:t>dry cell</a:t>
            </a:r>
            <a:r>
              <a:rPr lang="en-US" sz="2800" dirty="0">
                <a:solidFill>
                  <a:srgbClr val="996633"/>
                </a:solidFill>
              </a:rPr>
              <a:t>.</a:t>
            </a:r>
          </a:p>
        </p:txBody>
      </p:sp>
      <p:pic>
        <p:nvPicPr>
          <p:cNvPr id="14341" name="Picture 5"/>
          <p:cNvPicPr>
            <a:picLocks noChangeAspect="1" noChangeArrowheads="1"/>
          </p:cNvPicPr>
          <p:nvPr/>
        </p:nvPicPr>
        <p:blipFill>
          <a:blip r:embed="rId3" cstate="print"/>
          <a:srcRect/>
          <a:stretch>
            <a:fillRect/>
          </a:stretch>
        </p:blipFill>
        <p:spPr bwMode="auto">
          <a:xfrm>
            <a:off x="1295400" y="3429000"/>
            <a:ext cx="3206750" cy="3200400"/>
          </a:xfrm>
          <a:prstGeom prst="rect">
            <a:avLst/>
          </a:prstGeom>
          <a:noFill/>
          <a:ln w="9525">
            <a:noFill/>
            <a:miter lim="800000"/>
            <a:headEnd/>
            <a:tailEnd/>
          </a:ln>
        </p:spPr>
      </p:pic>
      <p:sp>
        <p:nvSpPr>
          <p:cNvPr id="14342" name="Text Box 6"/>
          <p:cNvSpPr txBox="1">
            <a:spLocks noChangeArrowheads="1"/>
          </p:cNvSpPr>
          <p:nvPr/>
        </p:nvSpPr>
        <p:spPr bwMode="auto">
          <a:xfrm>
            <a:off x="4876800" y="3186113"/>
            <a:ext cx="4038600" cy="3539430"/>
          </a:xfrm>
          <a:prstGeom prst="rect">
            <a:avLst/>
          </a:prstGeom>
          <a:noFill/>
          <a:ln w="9525">
            <a:noFill/>
            <a:miter lim="800000"/>
            <a:headEnd/>
            <a:tailEnd/>
          </a:ln>
        </p:spPr>
        <p:txBody>
          <a:bodyPr wrap="square">
            <a:spAutoFit/>
          </a:bodyPr>
          <a:lstStyle/>
          <a:p>
            <a:pPr>
              <a:spcBef>
                <a:spcPct val="50000"/>
              </a:spcBef>
            </a:pPr>
            <a:r>
              <a:rPr lang="en-US" sz="3200" dirty="0">
                <a:solidFill>
                  <a:srgbClr val="800000"/>
                </a:solidFill>
              </a:rPr>
              <a:t>The zinc container of the </a:t>
            </a:r>
            <a:r>
              <a:rPr lang="en-US" sz="3200" dirty="0">
                <a:solidFill>
                  <a:srgbClr val="800000"/>
                </a:solidFill>
                <a:latin typeface="Goudy Stout" pitchFamily="18" charset="0"/>
              </a:rPr>
              <a:t>dry cell</a:t>
            </a:r>
            <a:r>
              <a:rPr lang="en-US" sz="3200" dirty="0">
                <a:solidFill>
                  <a:srgbClr val="800000"/>
                </a:solidFill>
              </a:rPr>
              <a:t> contains a moist chemical paste surrounding a carbon rod suspended in the middle.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anim calcmode="lin" valueType="num">
                                      <p:cBhvr>
                                        <p:cTn id="7" dur="500" fill="hold"/>
                                        <p:tgtEl>
                                          <p:spTgt spid="1434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340">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4340">
                                            <p:txEl>
                                              <p:pRg st="1" end="1"/>
                                            </p:txEl>
                                          </p:spTgt>
                                        </p:tgtEl>
                                        <p:attrNameLst>
                                          <p:attrName>style.visibility</p:attrName>
                                        </p:attrNameLst>
                                      </p:cBhvr>
                                      <p:to>
                                        <p:strVal val="visible"/>
                                      </p:to>
                                    </p:set>
                                    <p:anim calcmode="lin" valueType="num">
                                      <p:cBhvr>
                                        <p:cTn id="13" dur="500" fill="hold"/>
                                        <p:tgtEl>
                                          <p:spTgt spid="14340">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4340">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4340">
                                            <p:txEl>
                                              <p:pRg st="2" end="2"/>
                                            </p:txEl>
                                          </p:spTgt>
                                        </p:tgtEl>
                                        <p:attrNameLst>
                                          <p:attrName>style.visibility</p:attrName>
                                        </p:attrNameLst>
                                      </p:cBhvr>
                                      <p:to>
                                        <p:strVal val="visible"/>
                                      </p:to>
                                    </p:set>
                                    <p:anim calcmode="lin" valueType="num">
                                      <p:cBhvr>
                                        <p:cTn id="19" dur="500" fill="hold"/>
                                        <p:tgtEl>
                                          <p:spTgt spid="14340">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4340">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14341"/>
                                        </p:tgtEl>
                                        <p:attrNameLst>
                                          <p:attrName>style.visibility</p:attrName>
                                        </p:attrNameLst>
                                      </p:cBhvr>
                                      <p:to>
                                        <p:strVal val="visible"/>
                                      </p:to>
                                    </p:set>
                                    <p:anim calcmode="lin" valueType="num">
                                      <p:cBhvr>
                                        <p:cTn id="25" dur="500" fill="hold"/>
                                        <p:tgtEl>
                                          <p:spTgt spid="14341"/>
                                        </p:tgtEl>
                                        <p:attrNameLst>
                                          <p:attrName>ppt_w</p:attrName>
                                        </p:attrNameLst>
                                      </p:cBhvr>
                                      <p:tavLst>
                                        <p:tav tm="0">
                                          <p:val>
                                            <p:fltVal val="0"/>
                                          </p:val>
                                        </p:tav>
                                        <p:tav tm="100000">
                                          <p:val>
                                            <p:strVal val="#ppt_w"/>
                                          </p:val>
                                        </p:tav>
                                      </p:tavLst>
                                    </p:anim>
                                    <p:anim calcmode="lin" valueType="num">
                                      <p:cBhvr>
                                        <p:cTn id="26" dur="500" fill="hold"/>
                                        <p:tgtEl>
                                          <p:spTgt spid="14341"/>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14342"/>
                                        </p:tgtEl>
                                        <p:attrNameLst>
                                          <p:attrName>style.visibility</p:attrName>
                                        </p:attrNameLst>
                                      </p:cBhvr>
                                      <p:to>
                                        <p:strVal val="visible"/>
                                      </p:to>
                                    </p:set>
                                    <p:anim calcmode="lin" valueType="num">
                                      <p:cBhvr>
                                        <p:cTn id="29" dur="500" fill="hold"/>
                                        <p:tgtEl>
                                          <p:spTgt spid="14342"/>
                                        </p:tgtEl>
                                        <p:attrNameLst>
                                          <p:attrName>ppt_w</p:attrName>
                                        </p:attrNameLst>
                                      </p:cBhvr>
                                      <p:tavLst>
                                        <p:tav tm="0">
                                          <p:val>
                                            <p:fltVal val="0"/>
                                          </p:val>
                                        </p:tav>
                                        <p:tav tm="100000">
                                          <p:val>
                                            <p:strVal val="#ppt_w"/>
                                          </p:val>
                                        </p:tav>
                                      </p:tavLst>
                                    </p:anim>
                                    <p:anim calcmode="lin" valueType="num">
                                      <p:cBhvr>
                                        <p:cTn id="30" dur="500" fill="hold"/>
                                        <p:tgtEl>
                                          <p:spTgt spid="1434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build="p"/>
      <p:bldP spid="1434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4"/>
          <p:cNvSpPr txBox="1">
            <a:spLocks noChangeArrowheads="1"/>
          </p:cNvSpPr>
          <p:nvPr/>
        </p:nvSpPr>
        <p:spPr bwMode="auto">
          <a:xfrm>
            <a:off x="0" y="152400"/>
            <a:ext cx="9144000" cy="1066800"/>
          </a:xfrm>
          <a:prstGeom prst="rect">
            <a:avLst/>
          </a:prstGeom>
          <a:noFill/>
          <a:ln w="9525">
            <a:noFill/>
            <a:miter lim="800000"/>
            <a:headEnd/>
            <a:tailEnd/>
          </a:ln>
        </p:spPr>
        <p:txBody>
          <a:bodyPr>
            <a:spAutoFit/>
          </a:bodyPr>
          <a:lstStyle/>
          <a:p>
            <a:pPr>
              <a:spcBef>
                <a:spcPct val="50000"/>
              </a:spcBef>
            </a:pPr>
            <a:r>
              <a:rPr lang="en-US" sz="3200" dirty="0">
                <a:solidFill>
                  <a:schemeClr val="hlink"/>
                </a:solidFill>
                <a:latin typeface="Algerian"/>
              </a:rPr>
              <a:t>Wet cell</a:t>
            </a:r>
            <a:r>
              <a:rPr lang="en-US" sz="3200" dirty="0">
                <a:solidFill>
                  <a:schemeClr val="hlink"/>
                </a:solidFill>
              </a:rPr>
              <a:t> batteries are most commonly associated with automobile batteries.</a:t>
            </a:r>
          </a:p>
        </p:txBody>
      </p:sp>
      <p:pic>
        <p:nvPicPr>
          <p:cNvPr id="15365" name="Picture 5"/>
          <p:cNvPicPr>
            <a:picLocks noChangeAspect="1" noChangeArrowheads="1"/>
          </p:cNvPicPr>
          <p:nvPr/>
        </p:nvPicPr>
        <p:blipFill>
          <a:blip r:embed="rId3" cstate="print"/>
          <a:srcRect/>
          <a:stretch>
            <a:fillRect/>
          </a:stretch>
        </p:blipFill>
        <p:spPr bwMode="auto">
          <a:xfrm>
            <a:off x="0" y="1981200"/>
            <a:ext cx="3778250" cy="4648200"/>
          </a:xfrm>
          <a:prstGeom prst="rect">
            <a:avLst/>
          </a:prstGeom>
          <a:noFill/>
          <a:ln w="9525">
            <a:noFill/>
            <a:miter lim="800000"/>
            <a:headEnd/>
            <a:tailEnd/>
          </a:ln>
        </p:spPr>
      </p:pic>
      <p:sp>
        <p:nvSpPr>
          <p:cNvPr id="15366" name="Text Box 6"/>
          <p:cNvSpPr txBox="1">
            <a:spLocks noChangeArrowheads="1"/>
          </p:cNvSpPr>
          <p:nvPr/>
        </p:nvSpPr>
        <p:spPr bwMode="auto">
          <a:xfrm>
            <a:off x="4038600" y="1511300"/>
            <a:ext cx="5105400" cy="5016758"/>
          </a:xfrm>
          <a:prstGeom prst="rect">
            <a:avLst/>
          </a:prstGeom>
          <a:noFill/>
          <a:ln w="9525">
            <a:noFill/>
            <a:miter lim="800000"/>
            <a:headEnd/>
            <a:tailEnd/>
          </a:ln>
        </p:spPr>
        <p:txBody>
          <a:bodyPr>
            <a:spAutoFit/>
          </a:bodyPr>
          <a:lstStyle/>
          <a:p>
            <a:pPr>
              <a:spcBef>
                <a:spcPct val="50000"/>
              </a:spcBef>
            </a:pPr>
            <a:r>
              <a:rPr lang="en-US" sz="3200" b="1" dirty="0"/>
              <a:t>A </a:t>
            </a:r>
            <a:r>
              <a:rPr lang="en-US" sz="3200" b="1" dirty="0">
                <a:latin typeface="Algerian"/>
              </a:rPr>
              <a:t>wet cell</a:t>
            </a:r>
            <a:r>
              <a:rPr lang="en-US" sz="3200" b="1" dirty="0"/>
              <a:t> contains two connected plates made of different metals or metal compounds in a conducting solution. Most car batteries have a series of six cells, each containing lead and lead oxide in a sulfuric acid solution.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 calcmode="lin" valueType="num">
                                      <p:cBhvr>
                                        <p:cTn id="7" dur="500" fill="hold"/>
                                        <p:tgtEl>
                                          <p:spTgt spid="1536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536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536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5364"/>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15365"/>
                                        </p:tgtEl>
                                        <p:attrNameLst>
                                          <p:attrName>style.visibility</p:attrName>
                                        </p:attrNameLst>
                                      </p:cBhvr>
                                      <p:to>
                                        <p:strVal val="visible"/>
                                      </p:to>
                                    </p:set>
                                    <p:anim calcmode="lin" valueType="num">
                                      <p:cBhvr>
                                        <p:cTn id="15" dur="500" fill="hold"/>
                                        <p:tgtEl>
                                          <p:spTgt spid="15365"/>
                                        </p:tgtEl>
                                        <p:attrNameLst>
                                          <p:attrName>ppt_w</p:attrName>
                                        </p:attrNameLst>
                                      </p:cBhvr>
                                      <p:tavLst>
                                        <p:tav tm="0">
                                          <p:val>
                                            <p:fltVal val="0"/>
                                          </p:val>
                                        </p:tav>
                                        <p:tav tm="100000">
                                          <p:val>
                                            <p:strVal val="#ppt_w"/>
                                          </p:val>
                                        </p:tav>
                                      </p:tavLst>
                                    </p:anim>
                                    <p:anim calcmode="lin" valueType="num">
                                      <p:cBhvr>
                                        <p:cTn id="16" dur="500" fill="hold"/>
                                        <p:tgtEl>
                                          <p:spTgt spid="15365"/>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5366"/>
                                        </p:tgtEl>
                                        <p:attrNameLst>
                                          <p:attrName>style.visibility</p:attrName>
                                        </p:attrNameLst>
                                      </p:cBhvr>
                                      <p:to>
                                        <p:strVal val="visible"/>
                                      </p:to>
                                    </p:set>
                                    <p:anim calcmode="lin" valueType="num">
                                      <p:cBhvr>
                                        <p:cTn id="19" dur="500" fill="hold"/>
                                        <p:tgtEl>
                                          <p:spTgt spid="15366"/>
                                        </p:tgtEl>
                                        <p:attrNameLst>
                                          <p:attrName>ppt_w</p:attrName>
                                        </p:attrNameLst>
                                      </p:cBhvr>
                                      <p:tavLst>
                                        <p:tav tm="0">
                                          <p:val>
                                            <p:fltVal val="0"/>
                                          </p:val>
                                        </p:tav>
                                        <p:tav tm="100000">
                                          <p:val>
                                            <p:strVal val="#ppt_w"/>
                                          </p:val>
                                        </p:tav>
                                      </p:tavLst>
                                    </p:anim>
                                    <p:anim calcmode="lin" valueType="num">
                                      <p:cBhvr>
                                        <p:cTn id="20" dur="500" fill="hold"/>
                                        <p:tgtEl>
                                          <p:spTgt spid="1536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P spid="1536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4"/>
          <p:cNvSpPr txBox="1">
            <a:spLocks noChangeArrowheads="1"/>
          </p:cNvSpPr>
          <p:nvPr/>
        </p:nvSpPr>
        <p:spPr bwMode="auto">
          <a:xfrm>
            <a:off x="0" y="0"/>
            <a:ext cx="9144000" cy="2800767"/>
          </a:xfrm>
          <a:prstGeom prst="rect">
            <a:avLst/>
          </a:prstGeom>
          <a:noFill/>
          <a:ln w="9525">
            <a:noFill/>
            <a:miter lim="800000"/>
            <a:headEnd/>
            <a:tailEnd/>
          </a:ln>
        </p:spPr>
        <p:txBody>
          <a:bodyPr>
            <a:spAutoFit/>
          </a:bodyPr>
          <a:lstStyle/>
          <a:p>
            <a:pPr>
              <a:spcBef>
                <a:spcPct val="50000"/>
              </a:spcBef>
            </a:pPr>
            <a:r>
              <a:rPr lang="en-US" sz="3200" b="1" dirty="0">
                <a:solidFill>
                  <a:srgbClr val="333399"/>
                </a:solidFill>
              </a:rPr>
              <a:t>What is electrical </a:t>
            </a:r>
            <a:r>
              <a:rPr lang="en-US" sz="3200" b="1" dirty="0">
                <a:solidFill>
                  <a:srgbClr val="333399"/>
                </a:solidFill>
                <a:latin typeface="Snap ITC"/>
              </a:rPr>
              <a:t>resistance</a:t>
            </a:r>
            <a:r>
              <a:rPr lang="en-US" sz="3200" b="1" dirty="0">
                <a:solidFill>
                  <a:srgbClr val="333399"/>
                </a:solidFill>
              </a:rPr>
              <a:t>?</a:t>
            </a:r>
          </a:p>
          <a:p>
            <a:pPr>
              <a:spcBef>
                <a:spcPct val="50000"/>
              </a:spcBef>
            </a:pPr>
            <a:r>
              <a:rPr lang="en-US" sz="3200" b="1" dirty="0">
                <a:solidFill>
                  <a:srgbClr val="800000"/>
                </a:solidFill>
                <a:latin typeface="Snap ITC"/>
              </a:rPr>
              <a:t>Resistance</a:t>
            </a:r>
            <a:r>
              <a:rPr lang="en-US" sz="3200" b="1" dirty="0">
                <a:solidFill>
                  <a:srgbClr val="800000"/>
                </a:solidFill>
              </a:rPr>
              <a:t> (R)is the opposition to the flow of an electric current, causing the electrical energy to be converted to thermal energy or light.</a:t>
            </a:r>
          </a:p>
        </p:txBody>
      </p:sp>
      <p:pic>
        <p:nvPicPr>
          <p:cNvPr id="16389" name="Picture 5"/>
          <p:cNvPicPr>
            <a:picLocks noChangeAspect="1" noChangeArrowheads="1"/>
          </p:cNvPicPr>
          <p:nvPr/>
        </p:nvPicPr>
        <p:blipFill>
          <a:blip r:embed="rId3" cstate="print"/>
          <a:srcRect/>
          <a:stretch>
            <a:fillRect/>
          </a:stretch>
        </p:blipFill>
        <p:spPr bwMode="auto">
          <a:xfrm>
            <a:off x="609600" y="2743200"/>
            <a:ext cx="2819400" cy="3657601"/>
          </a:xfrm>
          <a:prstGeom prst="rect">
            <a:avLst/>
          </a:prstGeom>
          <a:noFill/>
          <a:ln w="9525">
            <a:noFill/>
            <a:miter lim="800000"/>
            <a:headEnd/>
            <a:tailEnd/>
          </a:ln>
        </p:spPr>
      </p:pic>
      <p:pic>
        <p:nvPicPr>
          <p:cNvPr id="16392" name="Picture 8"/>
          <p:cNvPicPr>
            <a:picLocks noChangeAspect="1" noChangeArrowheads="1"/>
          </p:cNvPicPr>
          <p:nvPr/>
        </p:nvPicPr>
        <p:blipFill>
          <a:blip r:embed="rId4" cstate="print"/>
          <a:srcRect/>
          <a:stretch>
            <a:fillRect/>
          </a:stretch>
        </p:blipFill>
        <p:spPr bwMode="auto">
          <a:xfrm>
            <a:off x="3429000" y="2362200"/>
            <a:ext cx="4572000" cy="2133600"/>
          </a:xfrm>
          <a:prstGeom prst="rect">
            <a:avLst/>
          </a:prstGeom>
          <a:noFill/>
          <a:ln w="9525">
            <a:noFill/>
            <a:miter lim="800000"/>
            <a:headEnd/>
            <a:tailEnd/>
          </a:ln>
        </p:spPr>
      </p:pic>
      <p:sp>
        <p:nvSpPr>
          <p:cNvPr id="16393" name="Text Box 9"/>
          <p:cNvSpPr txBox="1">
            <a:spLocks noChangeArrowheads="1"/>
          </p:cNvSpPr>
          <p:nvPr/>
        </p:nvSpPr>
        <p:spPr bwMode="auto">
          <a:xfrm>
            <a:off x="3352800" y="4572000"/>
            <a:ext cx="5791200" cy="2246769"/>
          </a:xfrm>
          <a:prstGeom prst="rect">
            <a:avLst/>
          </a:prstGeom>
          <a:noFill/>
          <a:ln w="9525">
            <a:noFill/>
            <a:miter lim="800000"/>
            <a:headEnd/>
            <a:tailEnd/>
          </a:ln>
        </p:spPr>
        <p:txBody>
          <a:bodyPr wrap="square">
            <a:spAutoFit/>
          </a:bodyPr>
          <a:lstStyle/>
          <a:p>
            <a:pPr>
              <a:spcBef>
                <a:spcPct val="50000"/>
              </a:spcBef>
            </a:pPr>
            <a:r>
              <a:rPr lang="en-US" sz="2800" b="1" dirty="0">
                <a:solidFill>
                  <a:srgbClr val="008000"/>
                </a:solidFill>
              </a:rPr>
              <a:t>The metal which makes up a light bulb filament or stovetop eye has a high electrical </a:t>
            </a:r>
            <a:r>
              <a:rPr lang="en-US" sz="2800" b="1" dirty="0">
                <a:solidFill>
                  <a:srgbClr val="008000"/>
                </a:solidFill>
                <a:latin typeface="Snap ITC"/>
              </a:rPr>
              <a:t>resistance</a:t>
            </a:r>
            <a:r>
              <a:rPr lang="en-US" sz="2800" b="1" dirty="0">
                <a:solidFill>
                  <a:srgbClr val="008000"/>
                </a:solidFill>
              </a:rPr>
              <a:t>. This causes light and heat to be given off.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animEffect transition="in" filter="strips(downLeft)">
                                      <p:cBhvr>
                                        <p:cTn id="7" dur="500"/>
                                        <p:tgtEl>
                                          <p:spTgt spid="163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6388">
                                            <p:txEl>
                                              <p:pRg st="1" end="1"/>
                                            </p:txEl>
                                          </p:spTgt>
                                        </p:tgtEl>
                                        <p:attrNameLst>
                                          <p:attrName>style.visibility</p:attrName>
                                        </p:attrNameLst>
                                      </p:cBhvr>
                                      <p:to>
                                        <p:strVal val="visible"/>
                                      </p:to>
                                    </p:set>
                                    <p:animEffect transition="in" filter="strips(downLeft)">
                                      <p:cBhvr>
                                        <p:cTn id="12" dur="500"/>
                                        <p:tgtEl>
                                          <p:spTgt spid="1638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16392"/>
                                        </p:tgtEl>
                                        <p:attrNameLst>
                                          <p:attrName>style.visibility</p:attrName>
                                        </p:attrNameLst>
                                      </p:cBhvr>
                                      <p:to>
                                        <p:strVal val="visible"/>
                                      </p:to>
                                    </p:set>
                                    <p:anim calcmode="lin" valueType="num">
                                      <p:cBhvr>
                                        <p:cTn id="17" dur="500" fill="hold"/>
                                        <p:tgtEl>
                                          <p:spTgt spid="16392"/>
                                        </p:tgtEl>
                                        <p:attrNameLst>
                                          <p:attrName>ppt_w</p:attrName>
                                        </p:attrNameLst>
                                      </p:cBhvr>
                                      <p:tavLst>
                                        <p:tav tm="0">
                                          <p:val>
                                            <p:fltVal val="0"/>
                                          </p:val>
                                        </p:tav>
                                        <p:tav tm="100000">
                                          <p:val>
                                            <p:strVal val="#ppt_w"/>
                                          </p:val>
                                        </p:tav>
                                      </p:tavLst>
                                    </p:anim>
                                    <p:anim calcmode="lin" valueType="num">
                                      <p:cBhvr>
                                        <p:cTn id="18" dur="500" fill="hold"/>
                                        <p:tgtEl>
                                          <p:spTgt spid="16392"/>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16389"/>
                                        </p:tgtEl>
                                        <p:attrNameLst>
                                          <p:attrName>style.visibility</p:attrName>
                                        </p:attrNameLst>
                                      </p:cBhvr>
                                      <p:to>
                                        <p:strVal val="visible"/>
                                      </p:to>
                                    </p:set>
                                    <p:anim calcmode="lin" valueType="num">
                                      <p:cBhvr>
                                        <p:cTn id="21" dur="500" fill="hold"/>
                                        <p:tgtEl>
                                          <p:spTgt spid="16389"/>
                                        </p:tgtEl>
                                        <p:attrNameLst>
                                          <p:attrName>ppt_w</p:attrName>
                                        </p:attrNameLst>
                                      </p:cBhvr>
                                      <p:tavLst>
                                        <p:tav tm="0">
                                          <p:val>
                                            <p:fltVal val="0"/>
                                          </p:val>
                                        </p:tav>
                                        <p:tav tm="100000">
                                          <p:val>
                                            <p:strVal val="#ppt_w"/>
                                          </p:val>
                                        </p:tav>
                                      </p:tavLst>
                                    </p:anim>
                                    <p:anim calcmode="lin" valueType="num">
                                      <p:cBhvr>
                                        <p:cTn id="22" dur="500" fill="hold"/>
                                        <p:tgtEl>
                                          <p:spTgt spid="16389"/>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58" presetClass="entr" presetSubtype="0" accel="100000" fill="hold" grpId="0" nodeType="clickEffect">
                                  <p:stCondLst>
                                    <p:cond delay="0"/>
                                  </p:stCondLst>
                                  <p:childTnLst>
                                    <p:set>
                                      <p:cBhvr>
                                        <p:cTn id="26" dur="1" fill="hold">
                                          <p:stCondLst>
                                            <p:cond delay="0"/>
                                          </p:stCondLst>
                                        </p:cTn>
                                        <p:tgtEl>
                                          <p:spTgt spid="16393"/>
                                        </p:tgtEl>
                                        <p:attrNameLst>
                                          <p:attrName>style.visibility</p:attrName>
                                        </p:attrNameLst>
                                      </p:cBhvr>
                                      <p:to>
                                        <p:strVal val="visible"/>
                                      </p:to>
                                    </p:set>
                                    <p:anim calcmode="lin" valueType="num">
                                      <p:cBhvr>
                                        <p:cTn id="27" dur="1000" fill="hold"/>
                                        <p:tgtEl>
                                          <p:spTgt spid="16393"/>
                                        </p:tgtEl>
                                        <p:attrNameLst>
                                          <p:attrName>ppt_w</p:attrName>
                                        </p:attrNameLst>
                                      </p:cBhvr>
                                      <p:tavLst>
                                        <p:tav tm="0">
                                          <p:val>
                                            <p:strVal val="#ppt_w*2.5"/>
                                          </p:val>
                                        </p:tav>
                                        <p:tav tm="100000">
                                          <p:val>
                                            <p:strVal val="#ppt_w"/>
                                          </p:val>
                                        </p:tav>
                                      </p:tavLst>
                                    </p:anim>
                                    <p:anim calcmode="lin" valueType="num">
                                      <p:cBhvr>
                                        <p:cTn id="28" dur="1000" fill="hold"/>
                                        <p:tgtEl>
                                          <p:spTgt spid="16393"/>
                                        </p:tgtEl>
                                        <p:attrNameLst>
                                          <p:attrName>ppt_h</p:attrName>
                                        </p:attrNameLst>
                                      </p:cBhvr>
                                      <p:tavLst>
                                        <p:tav tm="0">
                                          <p:val>
                                            <p:strVal val="#ppt_h*0.01"/>
                                          </p:val>
                                        </p:tav>
                                        <p:tav tm="100000">
                                          <p:val>
                                            <p:strVal val="#ppt_h"/>
                                          </p:val>
                                        </p:tav>
                                      </p:tavLst>
                                    </p:anim>
                                    <p:anim calcmode="lin" valueType="num">
                                      <p:cBhvr>
                                        <p:cTn id="29" dur="1000" fill="hold"/>
                                        <p:tgtEl>
                                          <p:spTgt spid="16393"/>
                                        </p:tgtEl>
                                        <p:attrNameLst>
                                          <p:attrName>ppt_x</p:attrName>
                                        </p:attrNameLst>
                                      </p:cBhvr>
                                      <p:tavLst>
                                        <p:tav tm="0">
                                          <p:val>
                                            <p:strVal val="#ppt_x"/>
                                          </p:val>
                                        </p:tav>
                                        <p:tav tm="100000">
                                          <p:val>
                                            <p:strVal val="#ppt_x"/>
                                          </p:val>
                                        </p:tav>
                                      </p:tavLst>
                                    </p:anim>
                                    <p:anim calcmode="lin" valueType="num">
                                      <p:cBhvr>
                                        <p:cTn id="30" dur="1000" fill="hold"/>
                                        <p:tgtEl>
                                          <p:spTgt spid="16393"/>
                                        </p:tgtEl>
                                        <p:attrNameLst>
                                          <p:attrName>ppt_y</p:attrName>
                                        </p:attrNameLst>
                                      </p:cBhvr>
                                      <p:tavLst>
                                        <p:tav tm="0">
                                          <p:val>
                                            <p:strVal val="#ppt_h+1"/>
                                          </p:val>
                                        </p:tav>
                                        <p:tav tm="100000">
                                          <p:val>
                                            <p:strVal val="#ppt_y"/>
                                          </p:val>
                                        </p:tav>
                                      </p:tavLst>
                                    </p:anim>
                                    <p:animEffect transition="in" filter="fade">
                                      <p:cBhvr>
                                        <p:cTn id="31" dur="1000"/>
                                        <p:tgtEl>
                                          <p:spTgt spid="16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build="p"/>
      <p:bldP spid="1639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pic>
        <p:nvPicPr>
          <p:cNvPr id="17412" name="Picture 4"/>
          <p:cNvPicPr>
            <a:picLocks noChangeAspect="1" noChangeArrowheads="1"/>
          </p:cNvPicPr>
          <p:nvPr/>
        </p:nvPicPr>
        <p:blipFill>
          <a:blip r:embed="rId4" cstate="print"/>
          <a:srcRect/>
          <a:stretch>
            <a:fillRect/>
          </a:stretch>
        </p:blipFill>
        <p:spPr bwMode="auto">
          <a:xfrm>
            <a:off x="228600" y="2209800"/>
            <a:ext cx="4648200" cy="3810000"/>
          </a:xfrm>
          <a:prstGeom prst="rect">
            <a:avLst/>
          </a:prstGeom>
          <a:noFill/>
          <a:ln w="9525">
            <a:noFill/>
            <a:miter lim="800000"/>
            <a:headEnd/>
            <a:tailEnd/>
          </a:ln>
        </p:spPr>
      </p:pic>
      <p:pic>
        <p:nvPicPr>
          <p:cNvPr id="17413" name="Picture 5"/>
          <p:cNvPicPr>
            <a:picLocks noChangeAspect="1" noChangeArrowheads="1"/>
          </p:cNvPicPr>
          <p:nvPr/>
        </p:nvPicPr>
        <p:blipFill>
          <a:blip r:embed="rId5" cstate="print"/>
          <a:srcRect/>
          <a:stretch>
            <a:fillRect/>
          </a:stretch>
        </p:blipFill>
        <p:spPr bwMode="auto">
          <a:xfrm>
            <a:off x="4953000" y="2819400"/>
            <a:ext cx="3810000" cy="2211388"/>
          </a:xfrm>
          <a:prstGeom prst="rect">
            <a:avLst/>
          </a:prstGeom>
          <a:noFill/>
          <a:ln w="9525">
            <a:noFill/>
            <a:miter lim="800000"/>
            <a:headEnd/>
            <a:tailEnd/>
          </a:ln>
        </p:spPr>
      </p:pic>
      <p:sp>
        <p:nvSpPr>
          <p:cNvPr id="17414" name="Text Box 6"/>
          <p:cNvSpPr txBox="1">
            <a:spLocks noChangeArrowheads="1"/>
          </p:cNvSpPr>
          <p:nvPr/>
        </p:nvSpPr>
        <p:spPr bwMode="auto">
          <a:xfrm>
            <a:off x="0" y="409575"/>
            <a:ext cx="9144000" cy="1190625"/>
          </a:xfrm>
          <a:prstGeom prst="rect">
            <a:avLst/>
          </a:prstGeom>
          <a:noFill/>
          <a:ln w="9525">
            <a:noFill/>
            <a:miter lim="800000"/>
            <a:headEnd/>
            <a:tailEnd/>
          </a:ln>
          <a:effectLst/>
        </p:spPr>
        <p:txBody>
          <a:bodyPr>
            <a:spAutoFit/>
          </a:bodyPr>
          <a:lstStyle/>
          <a:p>
            <a:pPr>
              <a:spcBef>
                <a:spcPct val="50000"/>
              </a:spcBef>
              <a:defRPr/>
            </a:pPr>
            <a:r>
              <a:rPr lang="en-US" sz="3600"/>
              <a:t>The unit for measuring resistance is the </a:t>
            </a:r>
            <a:r>
              <a:rPr lang="en-US" sz="3600" b="1">
                <a:effectLst>
                  <a:outerShdw blurRad="38100" dist="38100" dir="2700000" algn="tl">
                    <a:srgbClr val="FFFFFF"/>
                  </a:outerShdw>
                </a:effectLst>
              </a:rPr>
              <a:t>ohm (</a:t>
            </a:r>
            <a:r>
              <a:rPr lang="el-GR" sz="3600" b="1">
                <a:effectLst>
                  <a:outerShdw blurRad="38100" dist="38100" dir="2700000" algn="tl">
                    <a:srgbClr val="FFFFFF"/>
                  </a:outerShdw>
                </a:effectLst>
                <a:cs typeface="Arial" charset="0"/>
              </a:rPr>
              <a:t>Ω</a:t>
            </a:r>
            <a:r>
              <a:rPr lang="en-US" sz="3600" b="1">
                <a:effectLst>
                  <a:outerShdw blurRad="38100" dist="38100" dir="2700000" algn="tl">
                    <a:srgbClr val="FFFFFF"/>
                  </a:outerShdw>
                </a:effectLst>
                <a:cs typeface="Arial" charset="0"/>
              </a:rPr>
              <a:t>).</a:t>
            </a:r>
            <a:endParaRPr lang="el-GR" sz="3600" b="1">
              <a:effectLst>
                <a:outerShdw blurRad="38100" dist="38100" dir="2700000" algn="tl">
                  <a:srgbClr val="FFFFFF"/>
                </a:outerShdw>
              </a:effectLst>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414"/>
                                        </p:tgtEl>
                                        <p:attrNameLst>
                                          <p:attrName>style.visibility</p:attrName>
                                        </p:attrNameLst>
                                      </p:cBhvr>
                                      <p:to>
                                        <p:strVal val="visible"/>
                                      </p:to>
                                    </p:set>
                                    <p:animEffect transition="in" filter="dissolve">
                                      <p:cBhvr>
                                        <p:cTn id="7" dur="500"/>
                                        <p:tgtEl>
                                          <p:spTgt spid="17414"/>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7412"/>
                                        </p:tgtEl>
                                        <p:attrNameLst>
                                          <p:attrName>style.visibility</p:attrName>
                                        </p:attrNameLst>
                                      </p:cBhvr>
                                      <p:to>
                                        <p:strVal val="visible"/>
                                      </p:to>
                                    </p:set>
                                    <p:anim calcmode="lin" valueType="num">
                                      <p:cBhvr>
                                        <p:cTn id="12" dur="500" fill="hold"/>
                                        <p:tgtEl>
                                          <p:spTgt spid="17412"/>
                                        </p:tgtEl>
                                        <p:attrNameLst>
                                          <p:attrName>ppt_w</p:attrName>
                                        </p:attrNameLst>
                                      </p:cBhvr>
                                      <p:tavLst>
                                        <p:tav tm="0">
                                          <p:val>
                                            <p:fltVal val="0"/>
                                          </p:val>
                                        </p:tav>
                                        <p:tav tm="100000">
                                          <p:val>
                                            <p:strVal val="#ppt_w"/>
                                          </p:val>
                                        </p:tav>
                                      </p:tavLst>
                                    </p:anim>
                                    <p:anim calcmode="lin" valueType="num">
                                      <p:cBhvr>
                                        <p:cTn id="13" dur="500" fill="hold"/>
                                        <p:tgtEl>
                                          <p:spTgt spid="17412"/>
                                        </p:tgtEl>
                                        <p:attrNameLst>
                                          <p:attrName>ppt_h</p:attrName>
                                        </p:attrNameLst>
                                      </p:cBhvr>
                                      <p:tavLst>
                                        <p:tav tm="0">
                                          <p:val>
                                            <p:fltVal val="0"/>
                                          </p:val>
                                        </p:tav>
                                        <p:tav tm="100000">
                                          <p:val>
                                            <p:strVal val="#ppt_h"/>
                                          </p:val>
                                        </p:tav>
                                      </p:tavLst>
                                    </p:anim>
                                  </p:childTnLst>
                                </p:cTn>
                              </p:par>
                              <p:par>
                                <p:cTn id="14" presetID="23" presetClass="entr" presetSubtype="16" fill="hold" nodeType="withEffect">
                                  <p:stCondLst>
                                    <p:cond delay="0"/>
                                  </p:stCondLst>
                                  <p:childTnLst>
                                    <p:set>
                                      <p:cBhvr>
                                        <p:cTn id="15" dur="1" fill="hold">
                                          <p:stCondLst>
                                            <p:cond delay="0"/>
                                          </p:stCondLst>
                                        </p:cTn>
                                        <p:tgtEl>
                                          <p:spTgt spid="17413"/>
                                        </p:tgtEl>
                                        <p:attrNameLst>
                                          <p:attrName>style.visibility</p:attrName>
                                        </p:attrNameLst>
                                      </p:cBhvr>
                                      <p:to>
                                        <p:strVal val="visible"/>
                                      </p:to>
                                    </p:set>
                                    <p:anim calcmode="lin" valueType="num">
                                      <p:cBhvr>
                                        <p:cTn id="16" dur="500" fill="hold"/>
                                        <p:tgtEl>
                                          <p:spTgt spid="17413"/>
                                        </p:tgtEl>
                                        <p:attrNameLst>
                                          <p:attrName>ppt_w</p:attrName>
                                        </p:attrNameLst>
                                      </p:cBhvr>
                                      <p:tavLst>
                                        <p:tav tm="0">
                                          <p:val>
                                            <p:fltVal val="0"/>
                                          </p:val>
                                        </p:tav>
                                        <p:tav tm="100000">
                                          <p:val>
                                            <p:strVal val="#ppt_w"/>
                                          </p:val>
                                        </p:tav>
                                      </p:tavLst>
                                    </p:anim>
                                    <p:anim calcmode="lin" valueType="num">
                                      <p:cBhvr>
                                        <p:cTn id="17" dur="500" fill="hold"/>
                                        <p:tgtEl>
                                          <p:spTgt spid="174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0" y="0"/>
            <a:ext cx="9144000" cy="579438"/>
          </a:xfrm>
          <a:prstGeom prst="rect">
            <a:avLst/>
          </a:prstGeom>
          <a:noFill/>
          <a:ln w="9525">
            <a:noFill/>
            <a:miter lim="800000"/>
            <a:headEnd/>
            <a:tailEnd/>
          </a:ln>
        </p:spPr>
        <p:txBody>
          <a:bodyPr>
            <a:spAutoFit/>
          </a:bodyPr>
          <a:lstStyle/>
          <a:p>
            <a:pPr>
              <a:spcBef>
                <a:spcPct val="50000"/>
              </a:spcBef>
            </a:pPr>
            <a:r>
              <a:rPr lang="en-US" sz="3200" b="1" dirty="0">
                <a:solidFill>
                  <a:srgbClr val="008000"/>
                </a:solidFill>
              </a:rPr>
              <a:t>Electrical Calculations – What is Ohm’s Law?</a:t>
            </a:r>
          </a:p>
        </p:txBody>
      </p:sp>
      <p:pic>
        <p:nvPicPr>
          <p:cNvPr id="18437" name="Picture 5"/>
          <p:cNvPicPr>
            <a:picLocks noChangeAspect="1" noChangeArrowheads="1"/>
          </p:cNvPicPr>
          <p:nvPr/>
        </p:nvPicPr>
        <p:blipFill>
          <a:blip r:embed="rId3" cstate="print"/>
          <a:srcRect/>
          <a:stretch>
            <a:fillRect/>
          </a:stretch>
        </p:blipFill>
        <p:spPr bwMode="auto">
          <a:xfrm>
            <a:off x="228600" y="914400"/>
            <a:ext cx="3886200" cy="1908175"/>
          </a:xfrm>
          <a:prstGeom prst="rect">
            <a:avLst/>
          </a:prstGeom>
          <a:noFill/>
          <a:ln w="9525">
            <a:noFill/>
            <a:miter lim="800000"/>
            <a:headEnd/>
            <a:tailEnd/>
          </a:ln>
        </p:spPr>
      </p:pic>
      <p:pic>
        <p:nvPicPr>
          <p:cNvPr id="18438" name="Picture 6"/>
          <p:cNvPicPr>
            <a:picLocks noChangeAspect="1" noChangeArrowheads="1"/>
          </p:cNvPicPr>
          <p:nvPr/>
        </p:nvPicPr>
        <p:blipFill>
          <a:blip r:embed="rId4" cstate="print"/>
          <a:srcRect/>
          <a:stretch>
            <a:fillRect/>
          </a:stretch>
        </p:blipFill>
        <p:spPr bwMode="auto">
          <a:xfrm>
            <a:off x="4876800" y="1371600"/>
            <a:ext cx="1371600" cy="627063"/>
          </a:xfrm>
          <a:prstGeom prst="rect">
            <a:avLst/>
          </a:prstGeom>
          <a:noFill/>
          <a:ln w="9525">
            <a:noFill/>
            <a:miter lim="800000"/>
            <a:headEnd/>
            <a:tailEnd/>
          </a:ln>
        </p:spPr>
      </p:pic>
      <p:pic>
        <p:nvPicPr>
          <p:cNvPr id="18440" name="Picture 8"/>
          <p:cNvPicPr>
            <a:picLocks noChangeAspect="1" noChangeArrowheads="1"/>
          </p:cNvPicPr>
          <p:nvPr/>
        </p:nvPicPr>
        <p:blipFill>
          <a:blip r:embed="rId5" cstate="print"/>
          <a:srcRect/>
          <a:stretch>
            <a:fillRect/>
          </a:stretch>
        </p:blipFill>
        <p:spPr bwMode="auto">
          <a:xfrm>
            <a:off x="457200" y="3124200"/>
            <a:ext cx="5638800" cy="1371600"/>
          </a:xfrm>
          <a:prstGeom prst="rect">
            <a:avLst/>
          </a:prstGeom>
          <a:noFill/>
          <a:ln w="9525">
            <a:noFill/>
            <a:miter lim="800000"/>
            <a:headEnd/>
            <a:tailEnd/>
          </a:ln>
        </p:spPr>
      </p:pic>
      <p:pic>
        <p:nvPicPr>
          <p:cNvPr id="18441" name="Picture 9"/>
          <p:cNvPicPr>
            <a:picLocks noChangeAspect="1" noChangeArrowheads="1"/>
          </p:cNvPicPr>
          <p:nvPr/>
        </p:nvPicPr>
        <p:blipFill>
          <a:blip r:embed="rId6" cstate="print"/>
          <a:srcRect/>
          <a:stretch>
            <a:fillRect/>
          </a:stretch>
        </p:blipFill>
        <p:spPr bwMode="auto">
          <a:xfrm>
            <a:off x="5943600" y="3048000"/>
            <a:ext cx="2819400" cy="1270000"/>
          </a:xfrm>
          <a:prstGeom prst="rect">
            <a:avLst/>
          </a:prstGeom>
          <a:noFill/>
          <a:ln w="9525">
            <a:noFill/>
            <a:miter lim="800000"/>
            <a:headEnd/>
            <a:tailEnd/>
          </a:ln>
        </p:spPr>
      </p:pic>
      <p:sp>
        <p:nvSpPr>
          <p:cNvPr id="18442" name="Text Box 10"/>
          <p:cNvSpPr txBox="1">
            <a:spLocks noChangeArrowheads="1"/>
          </p:cNvSpPr>
          <p:nvPr/>
        </p:nvSpPr>
        <p:spPr bwMode="auto">
          <a:xfrm>
            <a:off x="533400" y="4800600"/>
            <a:ext cx="762000" cy="579438"/>
          </a:xfrm>
          <a:prstGeom prst="rect">
            <a:avLst/>
          </a:prstGeom>
          <a:noFill/>
          <a:ln w="9525">
            <a:noFill/>
            <a:miter lim="800000"/>
            <a:headEnd/>
            <a:tailEnd/>
          </a:ln>
        </p:spPr>
        <p:txBody>
          <a:bodyPr>
            <a:spAutoFit/>
          </a:bodyPr>
          <a:lstStyle/>
          <a:p>
            <a:pPr>
              <a:spcBef>
                <a:spcPct val="50000"/>
              </a:spcBef>
            </a:pPr>
            <a:r>
              <a:rPr lang="en-US" sz="3200">
                <a:solidFill>
                  <a:srgbClr val="800000"/>
                </a:solidFill>
              </a:rPr>
              <a:t>I =</a:t>
            </a:r>
          </a:p>
        </p:txBody>
      </p:sp>
      <p:sp>
        <p:nvSpPr>
          <p:cNvPr id="18443" name="Text Box 11"/>
          <p:cNvSpPr txBox="1">
            <a:spLocks noChangeArrowheads="1"/>
          </p:cNvSpPr>
          <p:nvPr/>
        </p:nvSpPr>
        <p:spPr bwMode="auto">
          <a:xfrm>
            <a:off x="1524000" y="4648200"/>
            <a:ext cx="914400" cy="519113"/>
          </a:xfrm>
          <a:prstGeom prst="rect">
            <a:avLst/>
          </a:prstGeom>
          <a:noFill/>
          <a:ln w="9525">
            <a:noFill/>
            <a:miter lim="800000"/>
            <a:headEnd/>
            <a:tailEnd/>
          </a:ln>
        </p:spPr>
        <p:txBody>
          <a:bodyPr>
            <a:spAutoFit/>
          </a:bodyPr>
          <a:lstStyle/>
          <a:p>
            <a:pPr>
              <a:spcBef>
                <a:spcPct val="50000"/>
              </a:spcBef>
            </a:pPr>
            <a:r>
              <a:rPr lang="en-US" sz="2800" u="sng">
                <a:solidFill>
                  <a:srgbClr val="800000"/>
                </a:solidFill>
              </a:rPr>
              <a:t>3 V</a:t>
            </a:r>
          </a:p>
        </p:txBody>
      </p:sp>
      <p:sp>
        <p:nvSpPr>
          <p:cNvPr id="18444" name="Text Box 12"/>
          <p:cNvSpPr txBox="1">
            <a:spLocks noChangeArrowheads="1"/>
          </p:cNvSpPr>
          <p:nvPr/>
        </p:nvSpPr>
        <p:spPr bwMode="auto">
          <a:xfrm>
            <a:off x="1524000" y="5105400"/>
            <a:ext cx="914400" cy="519113"/>
          </a:xfrm>
          <a:prstGeom prst="rect">
            <a:avLst/>
          </a:prstGeom>
          <a:noFill/>
          <a:ln w="9525">
            <a:noFill/>
            <a:miter lim="800000"/>
            <a:headEnd/>
            <a:tailEnd/>
          </a:ln>
        </p:spPr>
        <p:txBody>
          <a:bodyPr>
            <a:spAutoFit/>
          </a:bodyPr>
          <a:lstStyle/>
          <a:p>
            <a:pPr>
              <a:spcBef>
                <a:spcPct val="50000"/>
              </a:spcBef>
            </a:pPr>
            <a:r>
              <a:rPr lang="en-US" sz="2800">
                <a:solidFill>
                  <a:srgbClr val="800000"/>
                </a:solidFill>
              </a:rPr>
              <a:t>2 </a:t>
            </a:r>
            <a:r>
              <a:rPr lang="el-GR" sz="2800">
                <a:solidFill>
                  <a:srgbClr val="800000"/>
                </a:solidFill>
                <a:cs typeface="Arial" charset="0"/>
              </a:rPr>
              <a:t>Ω</a:t>
            </a:r>
          </a:p>
        </p:txBody>
      </p:sp>
      <p:sp>
        <p:nvSpPr>
          <p:cNvPr id="18445" name="Text Box 13"/>
          <p:cNvSpPr txBox="1">
            <a:spLocks noChangeArrowheads="1"/>
          </p:cNvSpPr>
          <p:nvPr/>
        </p:nvSpPr>
        <p:spPr bwMode="auto">
          <a:xfrm>
            <a:off x="3810000" y="4724400"/>
            <a:ext cx="3124200" cy="701675"/>
          </a:xfrm>
          <a:prstGeom prst="rect">
            <a:avLst/>
          </a:prstGeom>
          <a:noFill/>
          <a:ln w="9525">
            <a:noFill/>
            <a:miter lim="800000"/>
            <a:headEnd/>
            <a:tailEnd/>
          </a:ln>
        </p:spPr>
        <p:txBody>
          <a:bodyPr>
            <a:spAutoFit/>
          </a:bodyPr>
          <a:lstStyle/>
          <a:p>
            <a:pPr>
              <a:spcBef>
                <a:spcPct val="50000"/>
              </a:spcBef>
            </a:pPr>
            <a:r>
              <a:rPr lang="en-US" sz="4000" dirty="0">
                <a:solidFill>
                  <a:srgbClr val="800000"/>
                </a:solidFill>
              </a:rPr>
              <a:t>I = 1.5 amps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 calcmode="lin" valueType="num">
                                      <p:cBhvr>
                                        <p:cTn id="7" dur="500" fill="hold"/>
                                        <p:tgtEl>
                                          <p:spTgt spid="18436"/>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8436"/>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8436"/>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8436"/>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18437"/>
                                        </p:tgtEl>
                                        <p:attrNameLst>
                                          <p:attrName>style.visibility</p:attrName>
                                        </p:attrNameLst>
                                      </p:cBhvr>
                                      <p:to>
                                        <p:strVal val="visible"/>
                                      </p:to>
                                    </p:set>
                                    <p:anim calcmode="lin" valueType="num">
                                      <p:cBhvr>
                                        <p:cTn id="15" dur="500" fill="hold"/>
                                        <p:tgtEl>
                                          <p:spTgt spid="18437"/>
                                        </p:tgtEl>
                                        <p:attrNameLst>
                                          <p:attrName>ppt_w</p:attrName>
                                        </p:attrNameLst>
                                      </p:cBhvr>
                                      <p:tavLst>
                                        <p:tav tm="0">
                                          <p:val>
                                            <p:fltVal val="0"/>
                                          </p:val>
                                        </p:tav>
                                        <p:tav tm="100000">
                                          <p:val>
                                            <p:strVal val="#ppt_w"/>
                                          </p:val>
                                        </p:tav>
                                      </p:tavLst>
                                    </p:anim>
                                    <p:anim calcmode="lin" valueType="num">
                                      <p:cBhvr>
                                        <p:cTn id="16" dur="500" fill="hold"/>
                                        <p:tgtEl>
                                          <p:spTgt spid="18437"/>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18438"/>
                                        </p:tgtEl>
                                        <p:attrNameLst>
                                          <p:attrName>style.visibility</p:attrName>
                                        </p:attrNameLst>
                                      </p:cBhvr>
                                      <p:to>
                                        <p:strVal val="visible"/>
                                      </p:to>
                                    </p:set>
                                    <p:anim calcmode="lin" valueType="num">
                                      <p:cBhvr>
                                        <p:cTn id="21" dur="500" fill="hold"/>
                                        <p:tgtEl>
                                          <p:spTgt spid="18438"/>
                                        </p:tgtEl>
                                        <p:attrNameLst>
                                          <p:attrName>ppt_w</p:attrName>
                                        </p:attrNameLst>
                                      </p:cBhvr>
                                      <p:tavLst>
                                        <p:tav tm="0">
                                          <p:val>
                                            <p:fltVal val="0"/>
                                          </p:val>
                                        </p:tav>
                                        <p:tav tm="100000">
                                          <p:val>
                                            <p:strVal val="#ppt_w"/>
                                          </p:val>
                                        </p:tav>
                                      </p:tavLst>
                                    </p:anim>
                                    <p:anim calcmode="lin" valueType="num">
                                      <p:cBhvr>
                                        <p:cTn id="22" dur="500" fill="hold"/>
                                        <p:tgtEl>
                                          <p:spTgt spid="18438"/>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35" presetClass="entr" presetSubtype="0" fill="hold" nodeType="clickEffect">
                                  <p:stCondLst>
                                    <p:cond delay="0"/>
                                  </p:stCondLst>
                                  <p:childTnLst>
                                    <p:set>
                                      <p:cBhvr>
                                        <p:cTn id="26" dur="1" fill="hold">
                                          <p:stCondLst>
                                            <p:cond delay="0"/>
                                          </p:stCondLst>
                                        </p:cTn>
                                        <p:tgtEl>
                                          <p:spTgt spid="18440"/>
                                        </p:tgtEl>
                                        <p:attrNameLst>
                                          <p:attrName>style.visibility</p:attrName>
                                        </p:attrNameLst>
                                      </p:cBhvr>
                                      <p:to>
                                        <p:strVal val="visible"/>
                                      </p:to>
                                    </p:set>
                                    <p:animEffect transition="in" filter="fade">
                                      <p:cBhvr>
                                        <p:cTn id="27" dur="2000"/>
                                        <p:tgtEl>
                                          <p:spTgt spid="18440"/>
                                        </p:tgtEl>
                                      </p:cBhvr>
                                    </p:animEffect>
                                    <p:anim calcmode="lin" valueType="num">
                                      <p:cBhvr>
                                        <p:cTn id="28" dur="2000" fill="hold"/>
                                        <p:tgtEl>
                                          <p:spTgt spid="18440"/>
                                        </p:tgtEl>
                                        <p:attrNameLst>
                                          <p:attrName>style.rotation</p:attrName>
                                        </p:attrNameLst>
                                      </p:cBhvr>
                                      <p:tavLst>
                                        <p:tav tm="0">
                                          <p:val>
                                            <p:fltVal val="720"/>
                                          </p:val>
                                        </p:tav>
                                        <p:tav tm="100000">
                                          <p:val>
                                            <p:fltVal val="0"/>
                                          </p:val>
                                        </p:tav>
                                      </p:tavLst>
                                    </p:anim>
                                    <p:anim calcmode="lin" valueType="num">
                                      <p:cBhvr>
                                        <p:cTn id="29" dur="2000" fill="hold"/>
                                        <p:tgtEl>
                                          <p:spTgt spid="18440"/>
                                        </p:tgtEl>
                                        <p:attrNameLst>
                                          <p:attrName>ppt_h</p:attrName>
                                        </p:attrNameLst>
                                      </p:cBhvr>
                                      <p:tavLst>
                                        <p:tav tm="0">
                                          <p:val>
                                            <p:fltVal val="0"/>
                                          </p:val>
                                        </p:tav>
                                        <p:tav tm="100000">
                                          <p:val>
                                            <p:strVal val="#ppt_h"/>
                                          </p:val>
                                        </p:tav>
                                      </p:tavLst>
                                    </p:anim>
                                    <p:anim calcmode="lin" valueType="num">
                                      <p:cBhvr>
                                        <p:cTn id="30" dur="2000" fill="hold"/>
                                        <p:tgtEl>
                                          <p:spTgt spid="18440"/>
                                        </p:tgtEl>
                                        <p:attrNameLst>
                                          <p:attrName>ppt_w</p:attrName>
                                        </p:attrNameLst>
                                      </p:cBhvr>
                                      <p:tavLst>
                                        <p:tav tm="0">
                                          <p:val>
                                            <p:fltVal val="0"/>
                                          </p:val>
                                        </p:tav>
                                        <p:tav tm="100000">
                                          <p:val>
                                            <p:strVal val="#ppt_w"/>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nodeType="clickEffect">
                                  <p:stCondLst>
                                    <p:cond delay="0"/>
                                  </p:stCondLst>
                                  <p:childTnLst>
                                    <p:set>
                                      <p:cBhvr>
                                        <p:cTn id="34" dur="1" fill="hold">
                                          <p:stCondLst>
                                            <p:cond delay="0"/>
                                          </p:stCondLst>
                                        </p:cTn>
                                        <p:tgtEl>
                                          <p:spTgt spid="18441"/>
                                        </p:tgtEl>
                                        <p:attrNameLst>
                                          <p:attrName>style.visibility</p:attrName>
                                        </p:attrNameLst>
                                      </p:cBhvr>
                                      <p:to>
                                        <p:strVal val="visible"/>
                                      </p:to>
                                    </p:set>
                                    <p:anim calcmode="lin" valueType="num">
                                      <p:cBhvr>
                                        <p:cTn id="35" dur="500" fill="hold"/>
                                        <p:tgtEl>
                                          <p:spTgt spid="18441"/>
                                        </p:tgtEl>
                                        <p:attrNameLst>
                                          <p:attrName>ppt_w</p:attrName>
                                        </p:attrNameLst>
                                      </p:cBhvr>
                                      <p:tavLst>
                                        <p:tav tm="0">
                                          <p:val>
                                            <p:fltVal val="0"/>
                                          </p:val>
                                        </p:tav>
                                        <p:tav tm="100000">
                                          <p:val>
                                            <p:strVal val="#ppt_w"/>
                                          </p:val>
                                        </p:tav>
                                      </p:tavLst>
                                    </p:anim>
                                    <p:anim calcmode="lin" valueType="num">
                                      <p:cBhvr>
                                        <p:cTn id="36" dur="500" fill="hold"/>
                                        <p:tgtEl>
                                          <p:spTgt spid="18441"/>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43" presetClass="entr" presetSubtype="0" fill="hold" grpId="0" nodeType="clickEffect">
                                  <p:stCondLst>
                                    <p:cond delay="0"/>
                                  </p:stCondLst>
                                  <p:childTnLst>
                                    <p:set>
                                      <p:cBhvr>
                                        <p:cTn id="40" dur="1" fill="hold">
                                          <p:stCondLst>
                                            <p:cond delay="0"/>
                                          </p:stCondLst>
                                        </p:cTn>
                                        <p:tgtEl>
                                          <p:spTgt spid="18442"/>
                                        </p:tgtEl>
                                        <p:attrNameLst>
                                          <p:attrName>style.visibility</p:attrName>
                                        </p:attrNameLst>
                                      </p:cBhvr>
                                      <p:to>
                                        <p:strVal val="visible"/>
                                      </p:to>
                                    </p:set>
                                    <p:animEffect transition="in" filter="fade">
                                      <p:cBhvr>
                                        <p:cTn id="41" dur="100"/>
                                        <p:tgtEl>
                                          <p:spTgt spid="18442"/>
                                        </p:tgtEl>
                                      </p:cBhvr>
                                    </p:animEffect>
                                    <p:anim calcmode="lin" valueType="num">
                                      <p:cBhvr>
                                        <p:cTn id="42" dur="400" fill="hold"/>
                                        <p:tgtEl>
                                          <p:spTgt spid="18442"/>
                                        </p:tgtEl>
                                        <p:attrNameLst>
                                          <p:attrName>ppt_x</p:attrName>
                                        </p:attrNameLst>
                                      </p:cBhvr>
                                      <p:tavLst>
                                        <p:tav tm="0">
                                          <p:val>
                                            <p:strVal val="#ppt_x"/>
                                          </p:val>
                                        </p:tav>
                                        <p:tav tm="100000">
                                          <p:val>
                                            <p:strVal val="#ppt_x"/>
                                          </p:val>
                                        </p:tav>
                                      </p:tavLst>
                                    </p:anim>
                                    <p:anim calcmode="lin" valueType="num">
                                      <p:cBhvr>
                                        <p:cTn id="43" dur="400" fill="hold"/>
                                        <p:tgtEl>
                                          <p:spTgt spid="18442"/>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1844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1844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46" presetID="43" presetClass="entr" presetSubtype="0" fill="hold" grpId="0" nodeType="withEffect">
                                  <p:stCondLst>
                                    <p:cond delay="0"/>
                                  </p:stCondLst>
                                  <p:childTnLst>
                                    <p:set>
                                      <p:cBhvr>
                                        <p:cTn id="47" dur="1" fill="hold">
                                          <p:stCondLst>
                                            <p:cond delay="0"/>
                                          </p:stCondLst>
                                        </p:cTn>
                                        <p:tgtEl>
                                          <p:spTgt spid="18443"/>
                                        </p:tgtEl>
                                        <p:attrNameLst>
                                          <p:attrName>style.visibility</p:attrName>
                                        </p:attrNameLst>
                                      </p:cBhvr>
                                      <p:to>
                                        <p:strVal val="visible"/>
                                      </p:to>
                                    </p:set>
                                    <p:animEffect transition="in" filter="fade">
                                      <p:cBhvr>
                                        <p:cTn id="48" dur="100"/>
                                        <p:tgtEl>
                                          <p:spTgt spid="18443"/>
                                        </p:tgtEl>
                                      </p:cBhvr>
                                    </p:animEffect>
                                    <p:anim calcmode="lin" valueType="num">
                                      <p:cBhvr>
                                        <p:cTn id="49" dur="400" fill="hold"/>
                                        <p:tgtEl>
                                          <p:spTgt spid="18443"/>
                                        </p:tgtEl>
                                        <p:attrNameLst>
                                          <p:attrName>ppt_x</p:attrName>
                                        </p:attrNameLst>
                                      </p:cBhvr>
                                      <p:tavLst>
                                        <p:tav tm="0">
                                          <p:val>
                                            <p:strVal val="#ppt_x"/>
                                          </p:val>
                                        </p:tav>
                                        <p:tav tm="100000">
                                          <p:val>
                                            <p:strVal val="#ppt_x"/>
                                          </p:val>
                                        </p:tav>
                                      </p:tavLst>
                                    </p:anim>
                                    <p:anim calcmode="lin" valueType="num">
                                      <p:cBhvr>
                                        <p:cTn id="50" dur="400" fill="hold"/>
                                        <p:tgtEl>
                                          <p:spTgt spid="18443"/>
                                        </p:tgtEl>
                                        <p:attrNameLst>
                                          <p:attrName>ppt_y</p:attrName>
                                        </p:attrNameLst>
                                      </p:cBhvr>
                                      <p:tavLst>
                                        <p:tav tm="0">
                                          <p:val>
                                            <p:strVal val="#ppt_y+0.31"/>
                                          </p:val>
                                        </p:tav>
                                        <p:tav tm="100000">
                                          <p:val>
                                            <p:strVal val="#ppt_y+0.31"/>
                                          </p:val>
                                        </p:tav>
                                      </p:tavLst>
                                    </p:anim>
                                    <p:anim calcmode="lin" valueType="num">
                                      <p:cBhvr>
                                        <p:cTn id="51" dur="600" decel="50000" fill="hold">
                                          <p:stCondLst>
                                            <p:cond delay="400"/>
                                          </p:stCondLst>
                                        </p:cTn>
                                        <p:tgtEl>
                                          <p:spTgt spid="1844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2" dur="600" decel="50000" fill="hold">
                                          <p:stCondLst>
                                            <p:cond delay="400"/>
                                          </p:stCondLst>
                                        </p:cTn>
                                        <p:tgtEl>
                                          <p:spTgt spid="1844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53" presetID="43" presetClass="entr" presetSubtype="0" fill="hold" grpId="0" nodeType="withEffect">
                                  <p:stCondLst>
                                    <p:cond delay="0"/>
                                  </p:stCondLst>
                                  <p:childTnLst>
                                    <p:set>
                                      <p:cBhvr>
                                        <p:cTn id="54" dur="1" fill="hold">
                                          <p:stCondLst>
                                            <p:cond delay="0"/>
                                          </p:stCondLst>
                                        </p:cTn>
                                        <p:tgtEl>
                                          <p:spTgt spid="18444"/>
                                        </p:tgtEl>
                                        <p:attrNameLst>
                                          <p:attrName>style.visibility</p:attrName>
                                        </p:attrNameLst>
                                      </p:cBhvr>
                                      <p:to>
                                        <p:strVal val="visible"/>
                                      </p:to>
                                    </p:set>
                                    <p:animEffect transition="in" filter="fade">
                                      <p:cBhvr>
                                        <p:cTn id="55" dur="100"/>
                                        <p:tgtEl>
                                          <p:spTgt spid="18444"/>
                                        </p:tgtEl>
                                      </p:cBhvr>
                                    </p:animEffect>
                                    <p:anim calcmode="lin" valueType="num">
                                      <p:cBhvr>
                                        <p:cTn id="56" dur="400" fill="hold"/>
                                        <p:tgtEl>
                                          <p:spTgt spid="18444"/>
                                        </p:tgtEl>
                                        <p:attrNameLst>
                                          <p:attrName>ppt_x</p:attrName>
                                        </p:attrNameLst>
                                      </p:cBhvr>
                                      <p:tavLst>
                                        <p:tav tm="0">
                                          <p:val>
                                            <p:strVal val="#ppt_x"/>
                                          </p:val>
                                        </p:tav>
                                        <p:tav tm="100000">
                                          <p:val>
                                            <p:strVal val="#ppt_x"/>
                                          </p:val>
                                        </p:tav>
                                      </p:tavLst>
                                    </p:anim>
                                    <p:anim calcmode="lin" valueType="num">
                                      <p:cBhvr>
                                        <p:cTn id="57" dur="400" fill="hold"/>
                                        <p:tgtEl>
                                          <p:spTgt spid="18444"/>
                                        </p:tgtEl>
                                        <p:attrNameLst>
                                          <p:attrName>ppt_y</p:attrName>
                                        </p:attrNameLst>
                                      </p:cBhvr>
                                      <p:tavLst>
                                        <p:tav tm="0">
                                          <p:val>
                                            <p:strVal val="#ppt_y+0.31"/>
                                          </p:val>
                                        </p:tav>
                                        <p:tav tm="100000">
                                          <p:val>
                                            <p:strVal val="#ppt_y+0.31"/>
                                          </p:val>
                                        </p:tav>
                                      </p:tavLst>
                                    </p:anim>
                                    <p:anim calcmode="lin" valueType="num">
                                      <p:cBhvr>
                                        <p:cTn id="58" dur="600" decel="50000" fill="hold">
                                          <p:stCondLst>
                                            <p:cond delay="400"/>
                                          </p:stCondLst>
                                        </p:cTn>
                                        <p:tgtEl>
                                          <p:spTgt spid="1844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9" dur="600" decel="50000" fill="hold">
                                          <p:stCondLst>
                                            <p:cond delay="400"/>
                                          </p:stCondLst>
                                        </p:cTn>
                                        <p:tgtEl>
                                          <p:spTgt spid="1844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3" presetClass="entr" presetSubtype="16" fill="hold" grpId="0" nodeType="clickEffect">
                                  <p:stCondLst>
                                    <p:cond delay="0"/>
                                  </p:stCondLst>
                                  <p:childTnLst>
                                    <p:set>
                                      <p:cBhvr>
                                        <p:cTn id="63" dur="1" fill="hold">
                                          <p:stCondLst>
                                            <p:cond delay="0"/>
                                          </p:stCondLst>
                                        </p:cTn>
                                        <p:tgtEl>
                                          <p:spTgt spid="18445"/>
                                        </p:tgtEl>
                                        <p:attrNameLst>
                                          <p:attrName>style.visibility</p:attrName>
                                        </p:attrNameLst>
                                      </p:cBhvr>
                                      <p:to>
                                        <p:strVal val="visible"/>
                                      </p:to>
                                    </p:set>
                                    <p:anim calcmode="lin" valueType="num">
                                      <p:cBhvr>
                                        <p:cTn id="64" dur="500" fill="hold"/>
                                        <p:tgtEl>
                                          <p:spTgt spid="18445"/>
                                        </p:tgtEl>
                                        <p:attrNameLst>
                                          <p:attrName>ppt_w</p:attrName>
                                        </p:attrNameLst>
                                      </p:cBhvr>
                                      <p:tavLst>
                                        <p:tav tm="0">
                                          <p:val>
                                            <p:fltVal val="0"/>
                                          </p:val>
                                        </p:tav>
                                        <p:tav tm="100000">
                                          <p:val>
                                            <p:strVal val="#ppt_w"/>
                                          </p:val>
                                        </p:tav>
                                      </p:tavLst>
                                    </p:anim>
                                    <p:anim calcmode="lin" valueType="num">
                                      <p:cBhvr>
                                        <p:cTn id="65" dur="500" fill="hold"/>
                                        <p:tgtEl>
                                          <p:spTgt spid="1844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p:bldP spid="18442" grpId="0"/>
      <p:bldP spid="18443" grpId="0"/>
      <p:bldP spid="18444" grpId="0"/>
      <p:bldP spid="1844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1" name="Picture 5"/>
          <p:cNvPicPr>
            <a:picLocks noChangeAspect="1" noChangeArrowheads="1"/>
          </p:cNvPicPr>
          <p:nvPr/>
        </p:nvPicPr>
        <p:blipFill>
          <a:blip r:embed="rId3" cstate="print"/>
          <a:srcRect/>
          <a:stretch>
            <a:fillRect/>
          </a:stretch>
        </p:blipFill>
        <p:spPr bwMode="auto">
          <a:xfrm>
            <a:off x="0" y="3553235"/>
            <a:ext cx="9129712" cy="3304765"/>
          </a:xfrm>
          <a:prstGeom prst="rect">
            <a:avLst/>
          </a:prstGeom>
          <a:noFill/>
          <a:ln w="9525">
            <a:noFill/>
            <a:miter lim="800000"/>
            <a:headEnd/>
            <a:tailEnd/>
          </a:ln>
        </p:spPr>
      </p:pic>
      <p:sp>
        <p:nvSpPr>
          <p:cNvPr id="19460" name="Text Box 4"/>
          <p:cNvSpPr txBox="1">
            <a:spLocks noChangeArrowheads="1"/>
          </p:cNvSpPr>
          <p:nvPr/>
        </p:nvSpPr>
        <p:spPr bwMode="auto">
          <a:xfrm>
            <a:off x="0" y="0"/>
            <a:ext cx="9144000" cy="3867150"/>
          </a:xfrm>
          <a:prstGeom prst="rect">
            <a:avLst/>
          </a:prstGeom>
          <a:noFill/>
          <a:ln w="9525">
            <a:noFill/>
            <a:miter lim="800000"/>
            <a:headEnd/>
            <a:tailEnd/>
          </a:ln>
        </p:spPr>
        <p:txBody>
          <a:bodyPr>
            <a:spAutoFit/>
          </a:bodyPr>
          <a:lstStyle/>
          <a:p>
            <a:pPr>
              <a:lnSpc>
                <a:spcPct val="90000"/>
              </a:lnSpc>
              <a:spcBef>
                <a:spcPct val="40000"/>
              </a:spcBef>
            </a:pPr>
            <a:r>
              <a:rPr lang="en-US" sz="3600" b="1" dirty="0">
                <a:solidFill>
                  <a:srgbClr val="996633"/>
                </a:solidFill>
              </a:rPr>
              <a:t>What are </a:t>
            </a:r>
            <a:r>
              <a:rPr lang="en-US" sz="3600" b="1" dirty="0">
                <a:solidFill>
                  <a:srgbClr val="996633"/>
                </a:solidFill>
                <a:latin typeface="Jokerman"/>
              </a:rPr>
              <a:t>electric circuits</a:t>
            </a:r>
            <a:r>
              <a:rPr lang="en-US" sz="3600" b="1" dirty="0">
                <a:solidFill>
                  <a:srgbClr val="996633"/>
                </a:solidFill>
              </a:rPr>
              <a:t>?</a:t>
            </a:r>
          </a:p>
          <a:p>
            <a:pPr>
              <a:lnSpc>
                <a:spcPct val="90000"/>
              </a:lnSpc>
              <a:spcBef>
                <a:spcPct val="40000"/>
              </a:spcBef>
            </a:pPr>
            <a:r>
              <a:rPr lang="en-US" sz="2800" b="1" dirty="0">
                <a:solidFill>
                  <a:srgbClr val="333399"/>
                </a:solidFill>
              </a:rPr>
              <a:t>Circuits typically contain a voltage source, a wire conductor, and one or more devices which use the electrical energy.</a:t>
            </a:r>
          </a:p>
          <a:p>
            <a:pPr>
              <a:lnSpc>
                <a:spcPct val="90000"/>
              </a:lnSpc>
              <a:spcBef>
                <a:spcPct val="40000"/>
              </a:spcBef>
            </a:pPr>
            <a:r>
              <a:rPr lang="en-US" sz="3200" b="1" dirty="0">
                <a:solidFill>
                  <a:srgbClr val="008000"/>
                </a:solidFill>
              </a:rPr>
              <a:t>What is a </a:t>
            </a:r>
            <a:r>
              <a:rPr lang="en-US" sz="3200" b="1" dirty="0">
                <a:solidFill>
                  <a:srgbClr val="008000"/>
                </a:solidFill>
                <a:latin typeface="Goudy Stout" pitchFamily="18" charset="0"/>
              </a:rPr>
              <a:t>series</a:t>
            </a:r>
            <a:r>
              <a:rPr lang="en-US" sz="3200" b="1" dirty="0">
                <a:solidFill>
                  <a:srgbClr val="008000"/>
                </a:solidFill>
              </a:rPr>
              <a:t> circuit? </a:t>
            </a:r>
          </a:p>
          <a:p>
            <a:pPr>
              <a:lnSpc>
                <a:spcPct val="90000"/>
              </a:lnSpc>
              <a:spcBef>
                <a:spcPct val="40000"/>
              </a:spcBef>
            </a:pPr>
            <a:r>
              <a:rPr lang="en-US" sz="2800" b="1" dirty="0">
                <a:solidFill>
                  <a:srgbClr val="CC0000"/>
                </a:solidFill>
              </a:rPr>
              <a:t>A series circuit is one which provides a single pathway for the current to flow. If the circuit breaks, all devices using the circuit will fail.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460">
                                            <p:txEl>
                                              <p:pRg st="0" end="0"/>
                                            </p:txEl>
                                          </p:spTgt>
                                        </p:tgtEl>
                                        <p:attrNameLst>
                                          <p:attrName>style.visibility</p:attrName>
                                        </p:attrNameLst>
                                      </p:cBhvr>
                                      <p:to>
                                        <p:strVal val="visible"/>
                                      </p:to>
                                    </p:set>
                                    <p:animEffect transition="in" filter="dissolve">
                                      <p:cBhvr>
                                        <p:cTn id="7" dur="500"/>
                                        <p:tgtEl>
                                          <p:spTgt spid="194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460">
                                            <p:txEl>
                                              <p:pRg st="1" end="1"/>
                                            </p:txEl>
                                          </p:spTgt>
                                        </p:tgtEl>
                                        <p:attrNameLst>
                                          <p:attrName>style.visibility</p:attrName>
                                        </p:attrNameLst>
                                      </p:cBhvr>
                                      <p:to>
                                        <p:strVal val="visible"/>
                                      </p:to>
                                    </p:set>
                                    <p:animEffect transition="in" filter="dissolve">
                                      <p:cBhvr>
                                        <p:cTn id="12" dur="500"/>
                                        <p:tgtEl>
                                          <p:spTgt spid="1946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9460">
                                            <p:txEl>
                                              <p:pRg st="2" end="2"/>
                                            </p:txEl>
                                          </p:spTgt>
                                        </p:tgtEl>
                                        <p:attrNameLst>
                                          <p:attrName>style.visibility</p:attrName>
                                        </p:attrNameLst>
                                      </p:cBhvr>
                                      <p:to>
                                        <p:strVal val="visible"/>
                                      </p:to>
                                    </p:set>
                                    <p:animEffect transition="in" filter="dissolve">
                                      <p:cBhvr>
                                        <p:cTn id="17" dur="500"/>
                                        <p:tgtEl>
                                          <p:spTgt spid="1946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9460">
                                            <p:txEl>
                                              <p:pRg st="3" end="3"/>
                                            </p:txEl>
                                          </p:spTgt>
                                        </p:tgtEl>
                                        <p:attrNameLst>
                                          <p:attrName>style.visibility</p:attrName>
                                        </p:attrNameLst>
                                      </p:cBhvr>
                                      <p:to>
                                        <p:strVal val="visible"/>
                                      </p:to>
                                    </p:set>
                                    <p:animEffect transition="in" filter="dissolve">
                                      <p:cBhvr>
                                        <p:cTn id="22" dur="500"/>
                                        <p:tgtEl>
                                          <p:spTgt spid="1946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19461"/>
                                        </p:tgtEl>
                                        <p:attrNameLst>
                                          <p:attrName>style.visibility</p:attrName>
                                        </p:attrNameLst>
                                      </p:cBhvr>
                                      <p:to>
                                        <p:strVal val="visible"/>
                                      </p:to>
                                    </p:set>
                                    <p:anim calcmode="lin" valueType="num">
                                      <p:cBhvr>
                                        <p:cTn id="27" dur="500" fill="hold"/>
                                        <p:tgtEl>
                                          <p:spTgt spid="19461"/>
                                        </p:tgtEl>
                                        <p:attrNameLst>
                                          <p:attrName>ppt_w</p:attrName>
                                        </p:attrNameLst>
                                      </p:cBhvr>
                                      <p:tavLst>
                                        <p:tav tm="0">
                                          <p:val>
                                            <p:fltVal val="0"/>
                                          </p:val>
                                        </p:tav>
                                        <p:tav tm="100000">
                                          <p:val>
                                            <p:strVal val="#ppt_w"/>
                                          </p:val>
                                        </p:tav>
                                      </p:tavLst>
                                    </p:anim>
                                    <p:anim calcmode="lin" valueType="num">
                                      <p:cBhvr>
                                        <p:cTn id="28" dur="500" fill="hold"/>
                                        <p:tgtEl>
                                          <p:spTgt spid="194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p:cNvPicPr>
            <a:picLocks noChangeAspect="1" noChangeArrowheads="1"/>
          </p:cNvPicPr>
          <p:nvPr/>
        </p:nvPicPr>
        <p:blipFill>
          <a:blip r:embed="rId3" cstate="print"/>
          <a:srcRect/>
          <a:stretch>
            <a:fillRect/>
          </a:stretch>
        </p:blipFill>
        <p:spPr bwMode="auto">
          <a:xfrm>
            <a:off x="0" y="2209800"/>
            <a:ext cx="9144000" cy="4167188"/>
          </a:xfrm>
          <a:prstGeom prst="rect">
            <a:avLst/>
          </a:prstGeom>
          <a:noFill/>
          <a:ln w="9525">
            <a:noFill/>
            <a:miter lim="800000"/>
            <a:headEnd/>
            <a:tailEnd/>
          </a:ln>
        </p:spPr>
      </p:pic>
      <p:sp>
        <p:nvSpPr>
          <p:cNvPr id="20485" name="Text Box 5"/>
          <p:cNvSpPr txBox="1">
            <a:spLocks noChangeArrowheads="1"/>
          </p:cNvSpPr>
          <p:nvPr/>
        </p:nvSpPr>
        <p:spPr bwMode="auto">
          <a:xfrm>
            <a:off x="0" y="0"/>
            <a:ext cx="9144000" cy="2319338"/>
          </a:xfrm>
          <a:prstGeom prst="rect">
            <a:avLst/>
          </a:prstGeom>
          <a:noFill/>
          <a:ln w="9525">
            <a:noFill/>
            <a:miter lim="800000"/>
            <a:headEnd/>
            <a:tailEnd/>
          </a:ln>
        </p:spPr>
        <p:txBody>
          <a:bodyPr>
            <a:spAutoFit/>
          </a:bodyPr>
          <a:lstStyle/>
          <a:p>
            <a:pPr>
              <a:spcBef>
                <a:spcPct val="50000"/>
              </a:spcBef>
            </a:pPr>
            <a:r>
              <a:rPr lang="en-US" sz="4000">
                <a:solidFill>
                  <a:srgbClr val="800000"/>
                </a:solidFill>
              </a:rPr>
              <a:t>What is a </a:t>
            </a:r>
            <a:r>
              <a:rPr lang="en-US" sz="4000">
                <a:solidFill>
                  <a:srgbClr val="800000"/>
                </a:solidFill>
                <a:latin typeface="Bauhaus 93"/>
              </a:rPr>
              <a:t>parallel</a:t>
            </a:r>
            <a:r>
              <a:rPr lang="en-US" sz="4800">
                <a:solidFill>
                  <a:srgbClr val="800000"/>
                </a:solidFill>
                <a:latin typeface="Bauhaus 93"/>
              </a:rPr>
              <a:t> </a:t>
            </a:r>
            <a:r>
              <a:rPr lang="en-US" sz="4000">
                <a:solidFill>
                  <a:srgbClr val="800000"/>
                </a:solidFill>
              </a:rPr>
              <a:t>circuit?</a:t>
            </a:r>
          </a:p>
          <a:p>
            <a:pPr>
              <a:spcBef>
                <a:spcPct val="50000"/>
              </a:spcBef>
            </a:pPr>
            <a:r>
              <a:rPr lang="en-US" sz="2800">
                <a:solidFill>
                  <a:srgbClr val="333399"/>
                </a:solidFill>
              </a:rPr>
              <a:t>A parallel circuit has multiple pathways for the current to flow. If the circuit is broken the current may pass through other pathways and other devices will continue to work</a:t>
            </a:r>
            <a:r>
              <a:rPr lang="en-US" sz="280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0485">
                                            <p:txEl>
                                              <p:pRg st="0" end="0"/>
                                            </p:txEl>
                                          </p:spTgt>
                                        </p:tgtEl>
                                        <p:attrNameLst>
                                          <p:attrName>style.visibility</p:attrName>
                                        </p:attrNameLst>
                                      </p:cBhvr>
                                      <p:to>
                                        <p:strVal val="visible"/>
                                      </p:to>
                                    </p:set>
                                    <p:anim calcmode="lin" valueType="num">
                                      <p:cBhvr>
                                        <p:cTn id="7" dur="500" fill="hold"/>
                                        <p:tgtEl>
                                          <p:spTgt spid="20485">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0485">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0485">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048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20485">
                                            <p:txEl>
                                              <p:pRg st="1" end="1"/>
                                            </p:txEl>
                                          </p:spTgt>
                                        </p:tgtEl>
                                        <p:attrNameLst>
                                          <p:attrName>style.visibility</p:attrName>
                                        </p:attrNameLst>
                                      </p:cBhvr>
                                      <p:to>
                                        <p:strVal val="visible"/>
                                      </p:to>
                                    </p:set>
                                    <p:anim calcmode="lin" valueType="num">
                                      <p:cBhvr>
                                        <p:cTn id="15" dur="500" fill="hold"/>
                                        <p:tgtEl>
                                          <p:spTgt spid="20485">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20485">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20485">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2048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20484"/>
                                        </p:tgtEl>
                                        <p:attrNameLst>
                                          <p:attrName>style.visibility</p:attrName>
                                        </p:attrNameLst>
                                      </p:cBhvr>
                                      <p:to>
                                        <p:strVal val="visible"/>
                                      </p:to>
                                    </p:set>
                                    <p:anim calcmode="lin" valueType="num">
                                      <p:cBhvr>
                                        <p:cTn id="23" dur="500" fill="hold"/>
                                        <p:tgtEl>
                                          <p:spTgt spid="20484"/>
                                        </p:tgtEl>
                                        <p:attrNameLst>
                                          <p:attrName>ppt_w</p:attrName>
                                        </p:attrNameLst>
                                      </p:cBhvr>
                                      <p:tavLst>
                                        <p:tav tm="0">
                                          <p:val>
                                            <p:fltVal val="0"/>
                                          </p:val>
                                        </p:tav>
                                        <p:tav tm="100000">
                                          <p:val>
                                            <p:strVal val="#ppt_w"/>
                                          </p:val>
                                        </p:tav>
                                      </p:tavLst>
                                    </p:anim>
                                    <p:anim calcmode="lin" valueType="num">
                                      <p:cBhvr>
                                        <p:cTn id="24" dur="500" fill="hold"/>
                                        <p:tgtEl>
                                          <p:spTgt spid="2048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0" y="0"/>
            <a:ext cx="9144000" cy="701675"/>
          </a:xfrm>
          <a:prstGeom prst="rect">
            <a:avLst/>
          </a:prstGeom>
          <a:noFill/>
          <a:ln w="9525">
            <a:noFill/>
            <a:miter lim="800000"/>
            <a:headEnd/>
            <a:tailEnd/>
          </a:ln>
        </p:spPr>
        <p:txBody>
          <a:bodyPr>
            <a:spAutoFit/>
          </a:bodyPr>
          <a:lstStyle/>
          <a:p>
            <a:pPr>
              <a:spcBef>
                <a:spcPct val="50000"/>
              </a:spcBef>
            </a:pPr>
            <a:r>
              <a:rPr lang="en-US" sz="4000">
                <a:solidFill>
                  <a:srgbClr val="333399"/>
                </a:solidFill>
              </a:rPr>
              <a:t>What is electricity?</a:t>
            </a:r>
          </a:p>
        </p:txBody>
      </p:sp>
      <p:pic>
        <p:nvPicPr>
          <p:cNvPr id="3077" name="Picture 5"/>
          <p:cNvPicPr>
            <a:picLocks noChangeAspect="1" noChangeArrowheads="1"/>
          </p:cNvPicPr>
          <p:nvPr/>
        </p:nvPicPr>
        <p:blipFill>
          <a:blip r:embed="rId3" cstate="print"/>
          <a:srcRect/>
          <a:stretch>
            <a:fillRect/>
          </a:stretch>
        </p:blipFill>
        <p:spPr bwMode="auto">
          <a:xfrm>
            <a:off x="381000" y="2819400"/>
            <a:ext cx="3190875" cy="4038600"/>
          </a:xfrm>
          <a:prstGeom prst="rect">
            <a:avLst/>
          </a:prstGeom>
          <a:noFill/>
          <a:ln w="9525">
            <a:noFill/>
            <a:miter lim="800000"/>
            <a:headEnd/>
            <a:tailEnd/>
          </a:ln>
        </p:spPr>
      </p:pic>
      <p:pic>
        <p:nvPicPr>
          <p:cNvPr id="3078" name="Picture 6"/>
          <p:cNvPicPr>
            <a:picLocks noChangeAspect="1" noChangeArrowheads="1"/>
          </p:cNvPicPr>
          <p:nvPr/>
        </p:nvPicPr>
        <p:blipFill>
          <a:blip r:embed="rId4" cstate="print"/>
          <a:srcRect/>
          <a:stretch>
            <a:fillRect/>
          </a:stretch>
        </p:blipFill>
        <p:spPr bwMode="auto">
          <a:xfrm>
            <a:off x="4633913" y="0"/>
            <a:ext cx="4510087" cy="6858000"/>
          </a:xfrm>
          <a:prstGeom prst="rect">
            <a:avLst/>
          </a:prstGeom>
          <a:noFill/>
          <a:ln w="9525">
            <a:noFill/>
            <a:miter lim="800000"/>
            <a:headEnd/>
            <a:tailEnd/>
          </a:ln>
        </p:spPr>
      </p:pic>
      <p:sp>
        <p:nvSpPr>
          <p:cNvPr id="3080" name="Text Box 8"/>
          <p:cNvSpPr txBox="1">
            <a:spLocks noChangeArrowheads="1"/>
          </p:cNvSpPr>
          <p:nvPr/>
        </p:nvSpPr>
        <p:spPr bwMode="auto">
          <a:xfrm>
            <a:off x="0" y="685800"/>
            <a:ext cx="4572000" cy="1569660"/>
          </a:xfrm>
          <a:prstGeom prst="rect">
            <a:avLst/>
          </a:prstGeom>
          <a:noFill/>
          <a:ln w="9525">
            <a:noFill/>
            <a:miter lim="800000"/>
            <a:headEnd/>
            <a:tailEnd/>
          </a:ln>
        </p:spPr>
        <p:txBody>
          <a:bodyPr>
            <a:spAutoFit/>
          </a:bodyPr>
          <a:lstStyle/>
          <a:p>
            <a:pPr>
              <a:spcBef>
                <a:spcPct val="50000"/>
              </a:spcBef>
            </a:pPr>
            <a:r>
              <a:rPr lang="en-US" sz="3200" dirty="0">
                <a:solidFill>
                  <a:srgbClr val="FF0000"/>
                </a:solidFill>
              </a:rPr>
              <a:t>The collection or flow of electrons in the form of an electric charge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dissolve">
                                      <p:cBhvr>
                                        <p:cTn id="7" dur="500"/>
                                        <p:tgtEl>
                                          <p:spTgt spid="307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80"/>
                                        </p:tgtEl>
                                        <p:attrNameLst>
                                          <p:attrName>style.visibility</p:attrName>
                                        </p:attrNameLst>
                                      </p:cBhvr>
                                      <p:to>
                                        <p:strVal val="visible"/>
                                      </p:to>
                                    </p:set>
                                    <p:animEffect transition="in" filter="dissolve">
                                      <p:cBhvr>
                                        <p:cTn id="12" dur="500"/>
                                        <p:tgtEl>
                                          <p:spTgt spid="308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077"/>
                                        </p:tgtEl>
                                        <p:attrNameLst>
                                          <p:attrName>style.visibility</p:attrName>
                                        </p:attrNameLst>
                                      </p:cBhvr>
                                      <p:to>
                                        <p:strVal val="visible"/>
                                      </p:to>
                                    </p:set>
                                    <p:animEffect transition="in" filter="dissolve">
                                      <p:cBhvr>
                                        <p:cTn id="17" dur="500"/>
                                        <p:tgtEl>
                                          <p:spTgt spid="307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078"/>
                                        </p:tgtEl>
                                        <p:attrNameLst>
                                          <p:attrName>style.visibility</p:attrName>
                                        </p:attrNameLst>
                                      </p:cBhvr>
                                      <p:to>
                                        <p:strVal val="visible"/>
                                      </p:to>
                                    </p:set>
                                    <p:animEffect transition="in" filter="dissolve">
                                      <p:cBhvr>
                                        <p:cTn id="22"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P spid="308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 Box 4"/>
          <p:cNvSpPr txBox="1">
            <a:spLocks noChangeArrowheads="1"/>
          </p:cNvSpPr>
          <p:nvPr/>
        </p:nvSpPr>
        <p:spPr bwMode="auto">
          <a:xfrm>
            <a:off x="0" y="0"/>
            <a:ext cx="9144000" cy="3363913"/>
          </a:xfrm>
          <a:prstGeom prst="rect">
            <a:avLst/>
          </a:prstGeom>
          <a:noFill/>
          <a:ln w="9525">
            <a:noFill/>
            <a:miter lim="800000"/>
            <a:headEnd/>
            <a:tailEnd/>
          </a:ln>
        </p:spPr>
        <p:txBody>
          <a:bodyPr>
            <a:spAutoFit/>
          </a:bodyPr>
          <a:lstStyle/>
          <a:p>
            <a:pPr>
              <a:lnSpc>
                <a:spcPct val="95000"/>
              </a:lnSpc>
              <a:spcBef>
                <a:spcPct val="50000"/>
              </a:spcBef>
            </a:pPr>
            <a:r>
              <a:rPr lang="en-US" sz="2800" b="1" dirty="0">
                <a:solidFill>
                  <a:srgbClr val="800000"/>
                </a:solidFill>
              </a:rPr>
              <a:t>What is the difference between an </a:t>
            </a:r>
            <a:r>
              <a:rPr lang="en-US" sz="2800" b="1" dirty="0">
                <a:solidFill>
                  <a:srgbClr val="800000"/>
                </a:solidFill>
                <a:latin typeface="Curlz MT" pitchFamily="82" charset="0"/>
              </a:rPr>
              <a:t>open circuit</a:t>
            </a:r>
            <a:r>
              <a:rPr lang="en-US" sz="2800" b="1" dirty="0">
                <a:solidFill>
                  <a:srgbClr val="800000"/>
                </a:solidFill>
              </a:rPr>
              <a:t> and a </a:t>
            </a:r>
            <a:r>
              <a:rPr lang="en-US" sz="2800" b="1" dirty="0">
                <a:solidFill>
                  <a:srgbClr val="800000"/>
                </a:solidFill>
                <a:latin typeface="Curlz MT" pitchFamily="82" charset="0"/>
              </a:rPr>
              <a:t>closed circuit</a:t>
            </a:r>
            <a:r>
              <a:rPr lang="en-US" sz="2800" b="1" dirty="0">
                <a:solidFill>
                  <a:srgbClr val="800000"/>
                </a:solidFill>
              </a:rPr>
              <a:t>?</a:t>
            </a:r>
          </a:p>
          <a:p>
            <a:pPr>
              <a:lnSpc>
                <a:spcPct val="95000"/>
              </a:lnSpc>
              <a:spcBef>
                <a:spcPct val="50000"/>
              </a:spcBef>
            </a:pPr>
            <a:r>
              <a:rPr lang="en-US" sz="2400" b="1" dirty="0">
                <a:solidFill>
                  <a:srgbClr val="008000"/>
                </a:solidFill>
              </a:rPr>
              <a:t>A </a:t>
            </a:r>
            <a:r>
              <a:rPr lang="en-US" sz="3200" b="1" dirty="0">
                <a:solidFill>
                  <a:srgbClr val="008000"/>
                </a:solidFill>
                <a:latin typeface="Curlz MT" pitchFamily="82" charset="0"/>
              </a:rPr>
              <a:t>closed circuit</a:t>
            </a:r>
            <a:r>
              <a:rPr lang="en-US" sz="2400" b="1" dirty="0">
                <a:solidFill>
                  <a:srgbClr val="008000"/>
                </a:solidFill>
              </a:rPr>
              <a:t> is one in which the pathway of the electrical current is complete and unbroken.</a:t>
            </a:r>
          </a:p>
          <a:p>
            <a:pPr>
              <a:lnSpc>
                <a:spcPct val="95000"/>
              </a:lnSpc>
              <a:spcBef>
                <a:spcPct val="50000"/>
              </a:spcBef>
            </a:pPr>
            <a:r>
              <a:rPr lang="en-US" sz="2400" b="1" dirty="0">
                <a:solidFill>
                  <a:srgbClr val="333399"/>
                </a:solidFill>
              </a:rPr>
              <a:t>An </a:t>
            </a:r>
            <a:r>
              <a:rPr lang="en-US" sz="3200" b="1" dirty="0">
                <a:solidFill>
                  <a:srgbClr val="333399"/>
                </a:solidFill>
                <a:latin typeface="Curlz MT" pitchFamily="82" charset="0"/>
              </a:rPr>
              <a:t>open circuit</a:t>
            </a:r>
            <a:r>
              <a:rPr lang="en-US" sz="2400" b="1" dirty="0">
                <a:solidFill>
                  <a:srgbClr val="333399"/>
                </a:solidFill>
              </a:rPr>
              <a:t> is one in which the pathway of the electrical current is broken. A switch is a device in the circuit in which the circuit can be closed (turned on) or open (turned off).</a:t>
            </a:r>
          </a:p>
        </p:txBody>
      </p:sp>
      <p:pic>
        <p:nvPicPr>
          <p:cNvPr id="22534" name="Picture 6" descr="switch on"/>
          <p:cNvPicPr>
            <a:picLocks noChangeAspect="1" noChangeArrowheads="1"/>
          </p:cNvPicPr>
          <p:nvPr/>
        </p:nvPicPr>
        <p:blipFill>
          <a:blip r:embed="rId3" cstate="print"/>
          <a:srcRect/>
          <a:stretch>
            <a:fillRect/>
          </a:stretch>
        </p:blipFill>
        <p:spPr bwMode="auto">
          <a:xfrm>
            <a:off x="1066800" y="3505200"/>
            <a:ext cx="3352800" cy="3352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532">
                                            <p:txEl>
                                              <p:pRg st="0" end="0"/>
                                            </p:txEl>
                                          </p:spTgt>
                                        </p:tgtEl>
                                        <p:attrNameLst>
                                          <p:attrName>style.visibility</p:attrName>
                                        </p:attrNameLst>
                                      </p:cBhvr>
                                      <p:to>
                                        <p:strVal val="visible"/>
                                      </p:to>
                                    </p:set>
                                    <p:animEffect transition="in" filter="dissolve">
                                      <p:cBhvr>
                                        <p:cTn id="7" dur="500"/>
                                        <p:tgtEl>
                                          <p:spTgt spid="225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532">
                                            <p:txEl>
                                              <p:pRg st="1" end="1"/>
                                            </p:txEl>
                                          </p:spTgt>
                                        </p:tgtEl>
                                        <p:attrNameLst>
                                          <p:attrName>style.visibility</p:attrName>
                                        </p:attrNameLst>
                                      </p:cBhvr>
                                      <p:to>
                                        <p:strVal val="visible"/>
                                      </p:to>
                                    </p:set>
                                    <p:animEffect transition="in" filter="dissolve">
                                      <p:cBhvr>
                                        <p:cTn id="12" dur="500"/>
                                        <p:tgtEl>
                                          <p:spTgt spid="2253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532">
                                            <p:txEl>
                                              <p:pRg st="2" end="2"/>
                                            </p:txEl>
                                          </p:spTgt>
                                        </p:tgtEl>
                                        <p:attrNameLst>
                                          <p:attrName>style.visibility</p:attrName>
                                        </p:attrNameLst>
                                      </p:cBhvr>
                                      <p:to>
                                        <p:strVal val="visible"/>
                                      </p:to>
                                    </p:set>
                                    <p:animEffect transition="in" filter="dissolve">
                                      <p:cBhvr>
                                        <p:cTn id="17" dur="500"/>
                                        <p:tgtEl>
                                          <p:spTgt spid="2253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22534"/>
                                        </p:tgtEl>
                                        <p:attrNameLst>
                                          <p:attrName>style.visibility</p:attrName>
                                        </p:attrNameLst>
                                      </p:cBhvr>
                                      <p:to>
                                        <p:strVal val="visible"/>
                                      </p:to>
                                    </p:set>
                                    <p:anim calcmode="lin" valueType="num">
                                      <p:cBhvr>
                                        <p:cTn id="22" dur="500" fill="hold"/>
                                        <p:tgtEl>
                                          <p:spTgt spid="22534"/>
                                        </p:tgtEl>
                                        <p:attrNameLst>
                                          <p:attrName>ppt_w</p:attrName>
                                        </p:attrNameLst>
                                      </p:cBhvr>
                                      <p:tavLst>
                                        <p:tav tm="0">
                                          <p:val>
                                            <p:fltVal val="0"/>
                                          </p:val>
                                        </p:tav>
                                        <p:tav tm="100000">
                                          <p:val>
                                            <p:strVal val="#ppt_w"/>
                                          </p:val>
                                        </p:tav>
                                      </p:tavLst>
                                    </p:anim>
                                    <p:anim calcmode="lin" valueType="num">
                                      <p:cBhvr>
                                        <p:cTn id="23" dur="500" fill="hold"/>
                                        <p:tgtEl>
                                          <p:spTgt spid="2253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Box 4"/>
          <p:cNvSpPr txBox="1">
            <a:spLocks noChangeArrowheads="1"/>
          </p:cNvSpPr>
          <p:nvPr/>
        </p:nvSpPr>
        <p:spPr bwMode="auto">
          <a:xfrm>
            <a:off x="0" y="0"/>
            <a:ext cx="9144000" cy="3295650"/>
          </a:xfrm>
          <a:prstGeom prst="rect">
            <a:avLst/>
          </a:prstGeom>
          <a:noFill/>
          <a:ln w="9525">
            <a:noFill/>
            <a:miter lim="800000"/>
            <a:headEnd/>
            <a:tailEnd/>
          </a:ln>
        </p:spPr>
        <p:txBody>
          <a:bodyPr>
            <a:spAutoFit/>
          </a:bodyPr>
          <a:lstStyle/>
          <a:p>
            <a:pPr>
              <a:spcBef>
                <a:spcPct val="50000"/>
              </a:spcBef>
            </a:pPr>
            <a:r>
              <a:rPr lang="en-US" sz="2800" b="1" dirty="0">
                <a:solidFill>
                  <a:srgbClr val="333399"/>
                </a:solidFill>
              </a:rPr>
              <a:t>How is household wiring arranged?</a:t>
            </a:r>
          </a:p>
          <a:p>
            <a:pPr>
              <a:spcBef>
                <a:spcPct val="50000"/>
              </a:spcBef>
            </a:pPr>
            <a:r>
              <a:rPr lang="en-US" sz="2800" dirty="0">
                <a:solidFill>
                  <a:srgbClr val="FF0000"/>
                </a:solidFill>
              </a:rPr>
              <a:t>Most household wiring is logically designed with a combination of parallel circuits. Electrical energy enters the home usually at a </a:t>
            </a:r>
            <a:r>
              <a:rPr lang="en-US" sz="2800" b="1" dirty="0">
                <a:solidFill>
                  <a:srgbClr val="FF0000"/>
                </a:solidFill>
              </a:rPr>
              <a:t>breaker box</a:t>
            </a:r>
            <a:r>
              <a:rPr lang="en-US" sz="2800" dirty="0">
                <a:solidFill>
                  <a:srgbClr val="FF0000"/>
                </a:solidFill>
              </a:rPr>
              <a:t> or </a:t>
            </a:r>
            <a:r>
              <a:rPr lang="en-US" sz="2800" b="1" dirty="0">
                <a:solidFill>
                  <a:srgbClr val="FF0000"/>
                </a:solidFill>
              </a:rPr>
              <a:t>fuse box</a:t>
            </a:r>
            <a:r>
              <a:rPr lang="en-US" sz="2800" dirty="0">
                <a:solidFill>
                  <a:srgbClr val="FF0000"/>
                </a:solidFill>
              </a:rPr>
              <a:t> and distributes the electricity through multiple circuits. A </a:t>
            </a:r>
            <a:r>
              <a:rPr lang="en-US" sz="2800" b="1" dirty="0">
                <a:solidFill>
                  <a:srgbClr val="FF0000"/>
                </a:solidFill>
              </a:rPr>
              <a:t>breaker box</a:t>
            </a:r>
            <a:r>
              <a:rPr lang="en-US" sz="2800" dirty="0">
                <a:solidFill>
                  <a:srgbClr val="FF0000"/>
                </a:solidFill>
              </a:rPr>
              <a:t> or </a:t>
            </a:r>
            <a:r>
              <a:rPr lang="en-US" sz="2800" b="1" dirty="0">
                <a:solidFill>
                  <a:srgbClr val="FF0000"/>
                </a:solidFill>
              </a:rPr>
              <a:t>fuse box</a:t>
            </a:r>
            <a:r>
              <a:rPr lang="en-US" sz="2800" dirty="0">
                <a:solidFill>
                  <a:srgbClr val="FF0000"/>
                </a:solidFill>
              </a:rPr>
              <a:t> is a safety feature which will open </a:t>
            </a:r>
          </a:p>
        </p:txBody>
      </p:sp>
      <p:pic>
        <p:nvPicPr>
          <p:cNvPr id="21509" name="Picture 5"/>
          <p:cNvPicPr>
            <a:picLocks noChangeAspect="1" noChangeArrowheads="1"/>
          </p:cNvPicPr>
          <p:nvPr/>
        </p:nvPicPr>
        <p:blipFill>
          <a:blip r:embed="rId3" cstate="print"/>
          <a:srcRect/>
          <a:stretch>
            <a:fillRect/>
          </a:stretch>
        </p:blipFill>
        <p:spPr bwMode="auto">
          <a:xfrm>
            <a:off x="-28575" y="3276600"/>
            <a:ext cx="5486400" cy="3159125"/>
          </a:xfrm>
          <a:prstGeom prst="rect">
            <a:avLst/>
          </a:prstGeom>
          <a:noFill/>
          <a:ln w="9525">
            <a:noFill/>
            <a:miter lim="800000"/>
            <a:headEnd/>
            <a:tailEnd/>
          </a:ln>
        </p:spPr>
      </p:pic>
      <p:pic>
        <p:nvPicPr>
          <p:cNvPr id="21510" name="Picture 6"/>
          <p:cNvPicPr>
            <a:picLocks noChangeAspect="1" noChangeArrowheads="1"/>
          </p:cNvPicPr>
          <p:nvPr/>
        </p:nvPicPr>
        <p:blipFill>
          <a:blip r:embed="rId4" cstate="print"/>
          <a:srcRect/>
          <a:stretch>
            <a:fillRect/>
          </a:stretch>
        </p:blipFill>
        <p:spPr bwMode="auto">
          <a:xfrm>
            <a:off x="5562600" y="3798888"/>
            <a:ext cx="3505200" cy="14589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1508">
                                            <p:txEl>
                                              <p:pRg st="0" end="0"/>
                                            </p:txEl>
                                          </p:spTgt>
                                        </p:tgtEl>
                                        <p:attrNameLst>
                                          <p:attrName>style.visibility</p:attrName>
                                        </p:attrNameLst>
                                      </p:cBhvr>
                                      <p:to>
                                        <p:strVal val="visible"/>
                                      </p:to>
                                    </p:set>
                                    <p:anim calcmode="lin" valueType="num">
                                      <p:cBhvr>
                                        <p:cTn id="7" dur="500" fill="hold"/>
                                        <p:tgtEl>
                                          <p:spTgt spid="2150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150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1508">
                                            <p:txEl>
                                              <p:pRg st="1" end="1"/>
                                            </p:txEl>
                                          </p:spTgt>
                                        </p:tgtEl>
                                        <p:attrNameLst>
                                          <p:attrName>style.visibility</p:attrName>
                                        </p:attrNameLst>
                                      </p:cBhvr>
                                      <p:to>
                                        <p:strVal val="visible"/>
                                      </p:to>
                                    </p:set>
                                    <p:anim calcmode="lin" valueType="num">
                                      <p:cBhvr>
                                        <p:cTn id="13" dur="500" fill="hold"/>
                                        <p:tgtEl>
                                          <p:spTgt spid="21508">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1508">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21509"/>
                                        </p:tgtEl>
                                        <p:attrNameLst>
                                          <p:attrName>style.visibility</p:attrName>
                                        </p:attrNameLst>
                                      </p:cBhvr>
                                      <p:to>
                                        <p:strVal val="visible"/>
                                      </p:to>
                                    </p:set>
                                    <p:anim calcmode="lin" valueType="num">
                                      <p:cBhvr>
                                        <p:cTn id="19" dur="500" fill="hold"/>
                                        <p:tgtEl>
                                          <p:spTgt spid="21509"/>
                                        </p:tgtEl>
                                        <p:attrNameLst>
                                          <p:attrName>ppt_w</p:attrName>
                                        </p:attrNameLst>
                                      </p:cBhvr>
                                      <p:tavLst>
                                        <p:tav tm="0">
                                          <p:val>
                                            <p:fltVal val="0"/>
                                          </p:val>
                                        </p:tav>
                                        <p:tav tm="100000">
                                          <p:val>
                                            <p:strVal val="#ppt_w"/>
                                          </p:val>
                                        </p:tav>
                                      </p:tavLst>
                                    </p:anim>
                                    <p:anim calcmode="lin" valueType="num">
                                      <p:cBhvr>
                                        <p:cTn id="20" dur="500" fill="hold"/>
                                        <p:tgtEl>
                                          <p:spTgt spid="21509"/>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21510"/>
                                        </p:tgtEl>
                                        <p:attrNameLst>
                                          <p:attrName>style.visibility</p:attrName>
                                        </p:attrNameLst>
                                      </p:cBhvr>
                                      <p:to>
                                        <p:strVal val="visible"/>
                                      </p:to>
                                    </p:set>
                                    <p:anim calcmode="lin" valueType="num">
                                      <p:cBhvr>
                                        <p:cTn id="23" dur="500" fill="hold"/>
                                        <p:tgtEl>
                                          <p:spTgt spid="21510"/>
                                        </p:tgtEl>
                                        <p:attrNameLst>
                                          <p:attrName>ppt_w</p:attrName>
                                        </p:attrNameLst>
                                      </p:cBhvr>
                                      <p:tavLst>
                                        <p:tav tm="0">
                                          <p:val>
                                            <p:fltVal val="0"/>
                                          </p:val>
                                        </p:tav>
                                        <p:tav tm="100000">
                                          <p:val>
                                            <p:strVal val="#ppt_w"/>
                                          </p:val>
                                        </p:tav>
                                      </p:tavLst>
                                    </p:anim>
                                    <p:anim calcmode="lin" valueType="num">
                                      <p:cBhvr>
                                        <p:cTn id="24" dur="500" fill="hold"/>
                                        <p:tgtEl>
                                          <p:spTgt spid="215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6085" name="Text Box 5"/>
          <p:cNvSpPr txBox="1">
            <a:spLocks noChangeArrowheads="1"/>
          </p:cNvSpPr>
          <p:nvPr/>
        </p:nvSpPr>
        <p:spPr bwMode="auto">
          <a:xfrm>
            <a:off x="0" y="0"/>
            <a:ext cx="9144000" cy="3170099"/>
          </a:xfrm>
          <a:prstGeom prst="rect">
            <a:avLst/>
          </a:prstGeom>
          <a:noFill/>
          <a:ln w="9525">
            <a:noFill/>
            <a:miter lim="800000"/>
            <a:headEnd/>
            <a:tailEnd/>
          </a:ln>
        </p:spPr>
        <p:txBody>
          <a:bodyPr>
            <a:spAutoFit/>
          </a:bodyPr>
          <a:lstStyle/>
          <a:p>
            <a:pPr>
              <a:spcBef>
                <a:spcPct val="50000"/>
              </a:spcBef>
            </a:pPr>
            <a:r>
              <a:rPr lang="en-US" sz="3200" b="1" dirty="0">
                <a:solidFill>
                  <a:srgbClr val="996633"/>
                </a:solidFill>
              </a:rPr>
              <a:t>How is Electrical </a:t>
            </a:r>
            <a:r>
              <a:rPr lang="en-US" sz="3200" b="1" dirty="0">
                <a:solidFill>
                  <a:srgbClr val="996633"/>
                </a:solidFill>
                <a:latin typeface="Goudy Stout" pitchFamily="18" charset="0"/>
              </a:rPr>
              <a:t>Power</a:t>
            </a:r>
            <a:r>
              <a:rPr lang="en-US" sz="3200" b="1" dirty="0">
                <a:solidFill>
                  <a:srgbClr val="996633"/>
                </a:solidFill>
              </a:rPr>
              <a:t> calculated?</a:t>
            </a:r>
          </a:p>
          <a:p>
            <a:pPr>
              <a:spcBef>
                <a:spcPct val="50000"/>
              </a:spcBef>
            </a:pPr>
            <a:r>
              <a:rPr lang="en-US" sz="2800" b="1" dirty="0">
                <a:solidFill>
                  <a:srgbClr val="333399"/>
                </a:solidFill>
              </a:rPr>
              <a:t>Electrical Power is the product of the current (I) and the voltage (v)</a:t>
            </a:r>
          </a:p>
          <a:p>
            <a:pPr>
              <a:spcBef>
                <a:spcPct val="50000"/>
              </a:spcBef>
            </a:pPr>
            <a:r>
              <a:rPr lang="en-US" sz="2800" b="1" dirty="0">
                <a:solidFill>
                  <a:srgbClr val="008000"/>
                </a:solidFill>
              </a:rPr>
              <a:t>The unit for electrical power is the same as that for mechanical power in the previous module – the watt (W)</a:t>
            </a:r>
          </a:p>
        </p:txBody>
      </p:sp>
      <p:pic>
        <p:nvPicPr>
          <p:cNvPr id="46086" name="Picture 6"/>
          <p:cNvPicPr>
            <a:picLocks noChangeAspect="1" noChangeArrowheads="1"/>
          </p:cNvPicPr>
          <p:nvPr/>
        </p:nvPicPr>
        <p:blipFill>
          <a:blip r:embed="rId4" cstate="print"/>
          <a:srcRect/>
          <a:stretch>
            <a:fillRect/>
          </a:stretch>
        </p:blipFill>
        <p:spPr bwMode="auto">
          <a:xfrm>
            <a:off x="762000" y="2971800"/>
            <a:ext cx="7162800" cy="1219200"/>
          </a:xfrm>
          <a:prstGeom prst="rect">
            <a:avLst/>
          </a:prstGeom>
          <a:noFill/>
          <a:ln w="9525">
            <a:noFill/>
            <a:miter lim="800000"/>
            <a:headEnd/>
            <a:tailEnd/>
          </a:ln>
        </p:spPr>
      </p:pic>
      <p:sp>
        <p:nvSpPr>
          <p:cNvPr id="46087" name="Text Box 7"/>
          <p:cNvSpPr txBox="1">
            <a:spLocks noChangeArrowheads="1"/>
          </p:cNvSpPr>
          <p:nvPr/>
        </p:nvSpPr>
        <p:spPr bwMode="auto">
          <a:xfrm>
            <a:off x="0" y="4343400"/>
            <a:ext cx="9144000" cy="2123658"/>
          </a:xfrm>
          <a:prstGeom prst="rect">
            <a:avLst/>
          </a:prstGeom>
          <a:noFill/>
          <a:ln w="9525">
            <a:noFill/>
            <a:miter lim="800000"/>
            <a:headEnd/>
            <a:tailEnd/>
          </a:ln>
        </p:spPr>
        <p:txBody>
          <a:bodyPr>
            <a:spAutoFit/>
          </a:bodyPr>
          <a:lstStyle/>
          <a:p>
            <a:pPr>
              <a:spcBef>
                <a:spcPct val="50000"/>
              </a:spcBef>
            </a:pPr>
            <a:r>
              <a:rPr lang="en-US" sz="2800" b="1" dirty="0">
                <a:solidFill>
                  <a:srgbClr val="800000"/>
                </a:solidFill>
              </a:rPr>
              <a:t>Example Problem: How much power is used in a circuit which is 110 volts and has a current of 1.36 </a:t>
            </a:r>
            <a:r>
              <a:rPr lang="en-US" sz="2800" b="1" dirty="0" smtClean="0">
                <a:solidFill>
                  <a:srgbClr val="800000"/>
                </a:solidFill>
              </a:rPr>
              <a:t>amps?              </a:t>
            </a:r>
            <a:r>
              <a:rPr lang="en-US" sz="2800" b="1" dirty="0" smtClean="0">
                <a:solidFill>
                  <a:srgbClr val="CC0000"/>
                </a:solidFill>
              </a:rPr>
              <a:t>P </a:t>
            </a:r>
            <a:r>
              <a:rPr lang="en-US" sz="2800" b="1" dirty="0">
                <a:solidFill>
                  <a:srgbClr val="CC0000"/>
                </a:solidFill>
              </a:rPr>
              <a:t>= I V</a:t>
            </a:r>
          </a:p>
          <a:p>
            <a:pPr>
              <a:spcBef>
                <a:spcPct val="50000"/>
              </a:spcBef>
            </a:pPr>
            <a:r>
              <a:rPr lang="en-US" sz="3200" b="1" dirty="0">
                <a:solidFill>
                  <a:srgbClr val="FF0000"/>
                </a:solidFill>
                <a:latin typeface="Goudy Stout" pitchFamily="18" charset="0"/>
              </a:rPr>
              <a:t>Power</a:t>
            </a:r>
            <a:r>
              <a:rPr lang="en-US" sz="3200" b="1" dirty="0">
                <a:solidFill>
                  <a:srgbClr val="FF0000"/>
                </a:solidFill>
              </a:rPr>
              <a:t> = (1.36 amps) (110 V) = 150 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6085">
                                            <p:txEl>
                                              <p:pRg st="0" end="0"/>
                                            </p:txEl>
                                          </p:spTgt>
                                        </p:tgtEl>
                                        <p:attrNameLst>
                                          <p:attrName>style.visibility</p:attrName>
                                        </p:attrNameLst>
                                      </p:cBhvr>
                                      <p:to>
                                        <p:strVal val="visible"/>
                                      </p:to>
                                    </p:set>
                                    <p:animEffect transition="in" filter="dissolve">
                                      <p:cBhvr>
                                        <p:cTn id="7" dur="500"/>
                                        <p:tgtEl>
                                          <p:spTgt spid="4608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6085">
                                            <p:txEl>
                                              <p:pRg st="1" end="1"/>
                                            </p:txEl>
                                          </p:spTgt>
                                        </p:tgtEl>
                                        <p:attrNameLst>
                                          <p:attrName>style.visibility</p:attrName>
                                        </p:attrNameLst>
                                      </p:cBhvr>
                                      <p:to>
                                        <p:strVal val="visible"/>
                                      </p:to>
                                    </p:set>
                                    <p:animEffect transition="in" filter="dissolve">
                                      <p:cBhvr>
                                        <p:cTn id="12" dur="500"/>
                                        <p:tgtEl>
                                          <p:spTgt spid="4608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6085">
                                            <p:txEl>
                                              <p:pRg st="2" end="2"/>
                                            </p:txEl>
                                          </p:spTgt>
                                        </p:tgtEl>
                                        <p:attrNameLst>
                                          <p:attrName>style.visibility</p:attrName>
                                        </p:attrNameLst>
                                      </p:cBhvr>
                                      <p:to>
                                        <p:strVal val="visible"/>
                                      </p:to>
                                    </p:set>
                                    <p:animEffect transition="in" filter="dissolve">
                                      <p:cBhvr>
                                        <p:cTn id="17" dur="500"/>
                                        <p:tgtEl>
                                          <p:spTgt spid="4608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46086"/>
                                        </p:tgtEl>
                                        <p:attrNameLst>
                                          <p:attrName>style.visibility</p:attrName>
                                        </p:attrNameLst>
                                      </p:cBhvr>
                                      <p:to>
                                        <p:strVal val="visible"/>
                                      </p:to>
                                    </p:set>
                                    <p:anim calcmode="lin" valueType="num">
                                      <p:cBhvr>
                                        <p:cTn id="22" dur="500" fill="hold"/>
                                        <p:tgtEl>
                                          <p:spTgt spid="46086"/>
                                        </p:tgtEl>
                                        <p:attrNameLst>
                                          <p:attrName>ppt_w</p:attrName>
                                        </p:attrNameLst>
                                      </p:cBhvr>
                                      <p:tavLst>
                                        <p:tav tm="0">
                                          <p:val>
                                            <p:fltVal val="0"/>
                                          </p:val>
                                        </p:tav>
                                        <p:tav tm="100000">
                                          <p:val>
                                            <p:strVal val="#ppt_w"/>
                                          </p:val>
                                        </p:tav>
                                      </p:tavLst>
                                    </p:anim>
                                    <p:anim calcmode="lin" valueType="num">
                                      <p:cBhvr>
                                        <p:cTn id="23" dur="500" fill="hold"/>
                                        <p:tgtEl>
                                          <p:spTgt spid="46086"/>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39" presetClass="entr" presetSubtype="0" accel="100000" fill="hold" grpId="0" nodeType="clickEffect">
                                  <p:stCondLst>
                                    <p:cond delay="0"/>
                                  </p:stCondLst>
                                  <p:childTnLst>
                                    <p:set>
                                      <p:cBhvr>
                                        <p:cTn id="27" dur="1" fill="hold">
                                          <p:stCondLst>
                                            <p:cond delay="0"/>
                                          </p:stCondLst>
                                        </p:cTn>
                                        <p:tgtEl>
                                          <p:spTgt spid="46087">
                                            <p:txEl>
                                              <p:pRg st="0" end="0"/>
                                            </p:txEl>
                                          </p:spTgt>
                                        </p:tgtEl>
                                        <p:attrNameLst>
                                          <p:attrName>style.visibility</p:attrName>
                                        </p:attrNameLst>
                                      </p:cBhvr>
                                      <p:to>
                                        <p:strVal val="visible"/>
                                      </p:to>
                                    </p:set>
                                    <p:anim calcmode="lin" valueType="num">
                                      <p:cBhvr>
                                        <p:cTn id="28" dur="500" fill="hold"/>
                                        <p:tgtEl>
                                          <p:spTgt spid="46087">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9" dur="500" fill="hold"/>
                                        <p:tgtEl>
                                          <p:spTgt spid="46087">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0" dur="500" fill="hold"/>
                                        <p:tgtEl>
                                          <p:spTgt spid="46087">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31" dur="500" fill="hold"/>
                                        <p:tgtEl>
                                          <p:spTgt spid="460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9" presetClass="entr" presetSubtype="0" accel="100000" fill="hold" grpId="0" nodeType="clickEffect">
                                  <p:stCondLst>
                                    <p:cond delay="0"/>
                                  </p:stCondLst>
                                  <p:childTnLst>
                                    <p:set>
                                      <p:cBhvr>
                                        <p:cTn id="35" dur="1" fill="hold">
                                          <p:stCondLst>
                                            <p:cond delay="0"/>
                                          </p:stCondLst>
                                        </p:cTn>
                                        <p:tgtEl>
                                          <p:spTgt spid="46087">
                                            <p:txEl>
                                              <p:pRg st="1" end="1"/>
                                            </p:txEl>
                                          </p:spTgt>
                                        </p:tgtEl>
                                        <p:attrNameLst>
                                          <p:attrName>style.visibility</p:attrName>
                                        </p:attrNameLst>
                                      </p:cBhvr>
                                      <p:to>
                                        <p:strVal val="visible"/>
                                      </p:to>
                                    </p:set>
                                    <p:anim calcmode="lin" valueType="num">
                                      <p:cBhvr>
                                        <p:cTn id="36" dur="500" fill="hold"/>
                                        <p:tgtEl>
                                          <p:spTgt spid="46087">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7" dur="500" fill="hold"/>
                                        <p:tgtEl>
                                          <p:spTgt spid="46087">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8" dur="500" fill="hold"/>
                                        <p:tgtEl>
                                          <p:spTgt spid="46087">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39" dur="500" fill="hold"/>
                                        <p:tgtEl>
                                          <p:spTgt spid="4608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build="p"/>
      <p:bldP spid="4608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Text Box 4"/>
          <p:cNvSpPr txBox="1">
            <a:spLocks noChangeArrowheads="1"/>
          </p:cNvSpPr>
          <p:nvPr/>
        </p:nvSpPr>
        <p:spPr bwMode="auto">
          <a:xfrm>
            <a:off x="0" y="0"/>
            <a:ext cx="9144000" cy="2778125"/>
          </a:xfrm>
          <a:prstGeom prst="rect">
            <a:avLst/>
          </a:prstGeom>
          <a:noFill/>
          <a:ln w="9525">
            <a:noFill/>
            <a:miter lim="800000"/>
            <a:headEnd/>
            <a:tailEnd/>
          </a:ln>
        </p:spPr>
        <p:txBody>
          <a:bodyPr>
            <a:spAutoFit/>
          </a:bodyPr>
          <a:lstStyle/>
          <a:p>
            <a:pPr>
              <a:spcBef>
                <a:spcPct val="50000"/>
              </a:spcBef>
            </a:pPr>
            <a:r>
              <a:rPr lang="en-US" sz="3600" b="1" dirty="0">
                <a:solidFill>
                  <a:srgbClr val="800000"/>
                </a:solidFill>
              </a:rPr>
              <a:t>How is electrical </a:t>
            </a:r>
            <a:r>
              <a:rPr lang="en-US" sz="3600" b="1" dirty="0">
                <a:solidFill>
                  <a:srgbClr val="800000"/>
                </a:solidFill>
                <a:latin typeface="Ravie"/>
              </a:rPr>
              <a:t>energy</a:t>
            </a:r>
            <a:r>
              <a:rPr lang="en-US" sz="3600" b="1" dirty="0">
                <a:solidFill>
                  <a:srgbClr val="800000"/>
                </a:solidFill>
              </a:rPr>
              <a:t> determined?</a:t>
            </a:r>
          </a:p>
          <a:p>
            <a:pPr>
              <a:spcBef>
                <a:spcPct val="50000"/>
              </a:spcBef>
            </a:pPr>
            <a:r>
              <a:rPr lang="en-US" sz="2800" b="1" dirty="0">
                <a:solidFill>
                  <a:srgbClr val="008000"/>
                </a:solidFill>
              </a:rPr>
              <a:t>Electrical energy is a measure of the amount of power used and the time of use.</a:t>
            </a:r>
          </a:p>
          <a:p>
            <a:pPr>
              <a:spcBef>
                <a:spcPct val="50000"/>
              </a:spcBef>
            </a:pPr>
            <a:r>
              <a:rPr lang="en-US" sz="2800" b="1" dirty="0">
                <a:solidFill>
                  <a:srgbClr val="006699"/>
                </a:solidFill>
              </a:rPr>
              <a:t>Electrical energy is the product of the power and the time.</a:t>
            </a:r>
          </a:p>
        </p:txBody>
      </p:sp>
      <p:pic>
        <p:nvPicPr>
          <p:cNvPr id="47109" name="Picture 5"/>
          <p:cNvPicPr>
            <a:picLocks noChangeAspect="1" noChangeArrowheads="1"/>
          </p:cNvPicPr>
          <p:nvPr/>
        </p:nvPicPr>
        <p:blipFill>
          <a:blip r:embed="rId3" cstate="print"/>
          <a:srcRect/>
          <a:stretch>
            <a:fillRect/>
          </a:stretch>
        </p:blipFill>
        <p:spPr bwMode="auto">
          <a:xfrm>
            <a:off x="1295400" y="2362200"/>
            <a:ext cx="4191000" cy="1047750"/>
          </a:xfrm>
          <a:prstGeom prst="rect">
            <a:avLst/>
          </a:prstGeom>
          <a:noFill/>
          <a:ln w="9525">
            <a:noFill/>
            <a:miter lim="800000"/>
            <a:headEnd/>
            <a:tailEnd/>
          </a:ln>
        </p:spPr>
      </p:pic>
      <p:sp>
        <p:nvSpPr>
          <p:cNvPr id="47110" name="Text Box 6"/>
          <p:cNvSpPr txBox="1">
            <a:spLocks noChangeArrowheads="1"/>
          </p:cNvSpPr>
          <p:nvPr/>
        </p:nvSpPr>
        <p:spPr bwMode="auto">
          <a:xfrm>
            <a:off x="0" y="3276600"/>
            <a:ext cx="3657600" cy="519113"/>
          </a:xfrm>
          <a:prstGeom prst="rect">
            <a:avLst/>
          </a:prstGeom>
          <a:noFill/>
          <a:ln w="9525">
            <a:noFill/>
            <a:miter lim="800000"/>
            <a:headEnd/>
            <a:tailEnd/>
          </a:ln>
        </p:spPr>
        <p:txBody>
          <a:bodyPr>
            <a:spAutoFit/>
          </a:bodyPr>
          <a:lstStyle/>
          <a:p>
            <a:pPr>
              <a:spcBef>
                <a:spcPct val="50000"/>
              </a:spcBef>
            </a:pPr>
            <a:r>
              <a:rPr lang="en-US" sz="2800" b="1">
                <a:solidFill>
                  <a:srgbClr val="CC0000"/>
                </a:solidFill>
              </a:rPr>
              <a:t>Example problem:</a:t>
            </a:r>
          </a:p>
        </p:txBody>
      </p:sp>
      <p:pic>
        <p:nvPicPr>
          <p:cNvPr id="47111" name="Picture 7"/>
          <p:cNvPicPr>
            <a:picLocks noChangeAspect="1" noChangeArrowheads="1"/>
          </p:cNvPicPr>
          <p:nvPr/>
        </p:nvPicPr>
        <p:blipFill>
          <a:blip r:embed="rId4" cstate="print"/>
          <a:srcRect/>
          <a:stretch>
            <a:fillRect/>
          </a:stretch>
        </p:blipFill>
        <p:spPr bwMode="auto">
          <a:xfrm>
            <a:off x="304800" y="3733800"/>
            <a:ext cx="6248400" cy="1773238"/>
          </a:xfrm>
          <a:prstGeom prst="rect">
            <a:avLst/>
          </a:prstGeom>
          <a:noFill/>
          <a:ln w="9525">
            <a:noFill/>
            <a:miter lim="800000"/>
            <a:headEnd/>
            <a:tailEnd/>
          </a:ln>
        </p:spPr>
      </p:pic>
      <p:sp>
        <p:nvSpPr>
          <p:cNvPr id="47112" name="Text Box 8"/>
          <p:cNvSpPr txBox="1">
            <a:spLocks noChangeArrowheads="1"/>
          </p:cNvSpPr>
          <p:nvPr/>
        </p:nvSpPr>
        <p:spPr bwMode="auto">
          <a:xfrm>
            <a:off x="6553200" y="3870325"/>
            <a:ext cx="2590800" cy="1311275"/>
          </a:xfrm>
          <a:prstGeom prst="rect">
            <a:avLst/>
          </a:prstGeom>
          <a:noFill/>
          <a:ln w="9525">
            <a:noFill/>
            <a:miter lim="800000"/>
            <a:headEnd/>
            <a:tailEnd/>
          </a:ln>
        </p:spPr>
        <p:txBody>
          <a:bodyPr>
            <a:spAutoFit/>
          </a:bodyPr>
          <a:lstStyle/>
          <a:p>
            <a:pPr>
              <a:spcBef>
                <a:spcPct val="50000"/>
              </a:spcBef>
            </a:pPr>
            <a:r>
              <a:rPr lang="en-US" sz="3200" b="1">
                <a:solidFill>
                  <a:srgbClr val="008000"/>
                </a:solidFill>
              </a:rPr>
              <a:t>E = P X time</a:t>
            </a:r>
          </a:p>
          <a:p>
            <a:pPr>
              <a:spcBef>
                <a:spcPct val="50000"/>
              </a:spcBef>
            </a:pPr>
            <a:r>
              <a:rPr lang="en-US" sz="3200" b="1">
                <a:solidFill>
                  <a:srgbClr val="008000"/>
                </a:solidFill>
              </a:rPr>
              <a:t>P = I V</a:t>
            </a:r>
          </a:p>
        </p:txBody>
      </p:sp>
      <p:sp>
        <p:nvSpPr>
          <p:cNvPr id="47113" name="Text Box 9"/>
          <p:cNvSpPr txBox="1">
            <a:spLocks noChangeArrowheads="1"/>
          </p:cNvSpPr>
          <p:nvPr/>
        </p:nvSpPr>
        <p:spPr bwMode="auto">
          <a:xfrm>
            <a:off x="0" y="5638800"/>
            <a:ext cx="9144000" cy="1160463"/>
          </a:xfrm>
          <a:prstGeom prst="rect">
            <a:avLst/>
          </a:prstGeom>
          <a:noFill/>
          <a:ln w="9525">
            <a:noFill/>
            <a:miter lim="800000"/>
            <a:headEnd/>
            <a:tailEnd/>
          </a:ln>
        </p:spPr>
        <p:txBody>
          <a:bodyPr>
            <a:spAutoFit/>
          </a:bodyPr>
          <a:lstStyle/>
          <a:p>
            <a:pPr>
              <a:spcBef>
                <a:spcPct val="50000"/>
              </a:spcBef>
            </a:pPr>
            <a:r>
              <a:rPr lang="en-US" sz="2800" b="1" dirty="0">
                <a:solidFill>
                  <a:srgbClr val="FF0000"/>
                </a:solidFill>
              </a:rPr>
              <a:t>P = (2A) (120 V) = 240 W</a:t>
            </a:r>
          </a:p>
          <a:p>
            <a:pPr>
              <a:spcBef>
                <a:spcPct val="50000"/>
              </a:spcBef>
            </a:pPr>
            <a:r>
              <a:rPr lang="en-US" sz="2800" b="1" dirty="0">
                <a:solidFill>
                  <a:srgbClr val="FF0000"/>
                </a:solidFill>
              </a:rPr>
              <a:t>E = (240 W) (4 h) = 960Wh  = 0.96 kWh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7108">
                                            <p:txEl>
                                              <p:pRg st="0" end="0"/>
                                            </p:txEl>
                                          </p:spTgt>
                                        </p:tgtEl>
                                        <p:attrNameLst>
                                          <p:attrName>style.visibility</p:attrName>
                                        </p:attrNameLst>
                                      </p:cBhvr>
                                      <p:to>
                                        <p:strVal val="visible"/>
                                      </p:to>
                                    </p:set>
                                    <p:animEffect transition="in" filter="dissolve">
                                      <p:cBhvr>
                                        <p:cTn id="7" dur="500"/>
                                        <p:tgtEl>
                                          <p:spTgt spid="471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7108">
                                            <p:txEl>
                                              <p:pRg st="1" end="1"/>
                                            </p:txEl>
                                          </p:spTgt>
                                        </p:tgtEl>
                                        <p:attrNameLst>
                                          <p:attrName>style.visibility</p:attrName>
                                        </p:attrNameLst>
                                      </p:cBhvr>
                                      <p:to>
                                        <p:strVal val="visible"/>
                                      </p:to>
                                    </p:set>
                                    <p:animEffect transition="in" filter="dissolve">
                                      <p:cBhvr>
                                        <p:cTn id="12" dur="500"/>
                                        <p:tgtEl>
                                          <p:spTgt spid="4710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7108">
                                            <p:txEl>
                                              <p:pRg st="2" end="2"/>
                                            </p:txEl>
                                          </p:spTgt>
                                        </p:tgtEl>
                                        <p:attrNameLst>
                                          <p:attrName>style.visibility</p:attrName>
                                        </p:attrNameLst>
                                      </p:cBhvr>
                                      <p:to>
                                        <p:strVal val="visible"/>
                                      </p:to>
                                    </p:set>
                                    <p:animEffect transition="in" filter="dissolve">
                                      <p:cBhvr>
                                        <p:cTn id="17" dur="500"/>
                                        <p:tgtEl>
                                          <p:spTgt spid="4710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47109"/>
                                        </p:tgtEl>
                                        <p:attrNameLst>
                                          <p:attrName>style.visibility</p:attrName>
                                        </p:attrNameLst>
                                      </p:cBhvr>
                                      <p:to>
                                        <p:strVal val="visible"/>
                                      </p:to>
                                    </p:set>
                                    <p:anim calcmode="lin" valueType="num">
                                      <p:cBhvr>
                                        <p:cTn id="22" dur="500" fill="hold"/>
                                        <p:tgtEl>
                                          <p:spTgt spid="47109"/>
                                        </p:tgtEl>
                                        <p:attrNameLst>
                                          <p:attrName>ppt_w</p:attrName>
                                        </p:attrNameLst>
                                      </p:cBhvr>
                                      <p:tavLst>
                                        <p:tav tm="0">
                                          <p:val>
                                            <p:fltVal val="0"/>
                                          </p:val>
                                        </p:tav>
                                        <p:tav tm="100000">
                                          <p:val>
                                            <p:strVal val="#ppt_w"/>
                                          </p:val>
                                        </p:tav>
                                      </p:tavLst>
                                    </p:anim>
                                    <p:anim calcmode="lin" valueType="num">
                                      <p:cBhvr>
                                        <p:cTn id="23" dur="500" fill="hold"/>
                                        <p:tgtEl>
                                          <p:spTgt spid="47109"/>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grpId="0" nodeType="clickEffect">
                                  <p:stCondLst>
                                    <p:cond delay="0"/>
                                  </p:stCondLst>
                                  <p:childTnLst>
                                    <p:set>
                                      <p:cBhvr>
                                        <p:cTn id="27" dur="1" fill="hold">
                                          <p:stCondLst>
                                            <p:cond delay="0"/>
                                          </p:stCondLst>
                                        </p:cTn>
                                        <p:tgtEl>
                                          <p:spTgt spid="47110"/>
                                        </p:tgtEl>
                                        <p:attrNameLst>
                                          <p:attrName>style.visibility</p:attrName>
                                        </p:attrNameLst>
                                      </p:cBhvr>
                                      <p:to>
                                        <p:strVal val="visible"/>
                                      </p:to>
                                    </p:set>
                                    <p:anim calcmode="lin" valueType="num">
                                      <p:cBhvr>
                                        <p:cTn id="28" dur="500" fill="hold"/>
                                        <p:tgtEl>
                                          <p:spTgt spid="47110"/>
                                        </p:tgtEl>
                                        <p:attrNameLst>
                                          <p:attrName>ppt_w</p:attrName>
                                        </p:attrNameLst>
                                      </p:cBhvr>
                                      <p:tavLst>
                                        <p:tav tm="0">
                                          <p:val>
                                            <p:fltVal val="0"/>
                                          </p:val>
                                        </p:tav>
                                        <p:tav tm="100000">
                                          <p:val>
                                            <p:strVal val="#ppt_w"/>
                                          </p:val>
                                        </p:tav>
                                      </p:tavLst>
                                    </p:anim>
                                    <p:anim calcmode="lin" valueType="num">
                                      <p:cBhvr>
                                        <p:cTn id="29" dur="500" fill="hold"/>
                                        <p:tgtEl>
                                          <p:spTgt spid="47110"/>
                                        </p:tgtEl>
                                        <p:attrNameLst>
                                          <p:attrName>ppt_h</p:attrName>
                                        </p:attrNameLst>
                                      </p:cBhvr>
                                      <p:tavLst>
                                        <p:tav tm="0">
                                          <p:val>
                                            <p:fltVal val="0"/>
                                          </p:val>
                                        </p:tav>
                                        <p:tav tm="100000">
                                          <p:val>
                                            <p:strVal val="#ppt_h"/>
                                          </p:val>
                                        </p:tav>
                                      </p:tavLst>
                                    </p:anim>
                                  </p:childTnLst>
                                </p:cTn>
                              </p:par>
                              <p:par>
                                <p:cTn id="30" presetID="23" presetClass="entr" presetSubtype="16" fill="hold" nodeType="withEffect">
                                  <p:stCondLst>
                                    <p:cond delay="0"/>
                                  </p:stCondLst>
                                  <p:childTnLst>
                                    <p:set>
                                      <p:cBhvr>
                                        <p:cTn id="31" dur="1" fill="hold">
                                          <p:stCondLst>
                                            <p:cond delay="0"/>
                                          </p:stCondLst>
                                        </p:cTn>
                                        <p:tgtEl>
                                          <p:spTgt spid="47111"/>
                                        </p:tgtEl>
                                        <p:attrNameLst>
                                          <p:attrName>style.visibility</p:attrName>
                                        </p:attrNameLst>
                                      </p:cBhvr>
                                      <p:to>
                                        <p:strVal val="visible"/>
                                      </p:to>
                                    </p:set>
                                    <p:anim calcmode="lin" valueType="num">
                                      <p:cBhvr>
                                        <p:cTn id="32" dur="500" fill="hold"/>
                                        <p:tgtEl>
                                          <p:spTgt spid="47111"/>
                                        </p:tgtEl>
                                        <p:attrNameLst>
                                          <p:attrName>ppt_w</p:attrName>
                                        </p:attrNameLst>
                                      </p:cBhvr>
                                      <p:tavLst>
                                        <p:tav tm="0">
                                          <p:val>
                                            <p:fltVal val="0"/>
                                          </p:val>
                                        </p:tav>
                                        <p:tav tm="100000">
                                          <p:val>
                                            <p:strVal val="#ppt_w"/>
                                          </p:val>
                                        </p:tav>
                                      </p:tavLst>
                                    </p:anim>
                                    <p:anim calcmode="lin" valueType="num">
                                      <p:cBhvr>
                                        <p:cTn id="33" dur="500" fill="hold"/>
                                        <p:tgtEl>
                                          <p:spTgt spid="47111"/>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47112">
                                            <p:txEl>
                                              <p:pRg st="0" end="0"/>
                                            </p:txEl>
                                          </p:spTgt>
                                        </p:tgtEl>
                                        <p:attrNameLst>
                                          <p:attrName>style.visibility</p:attrName>
                                        </p:attrNameLst>
                                      </p:cBhvr>
                                      <p:to>
                                        <p:strVal val="visible"/>
                                      </p:to>
                                    </p:set>
                                    <p:animEffect transition="in" filter="dissolve">
                                      <p:cBhvr>
                                        <p:cTn id="38" dur="500"/>
                                        <p:tgtEl>
                                          <p:spTgt spid="47112">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47112">
                                            <p:txEl>
                                              <p:pRg st="1" end="1"/>
                                            </p:txEl>
                                          </p:spTgt>
                                        </p:tgtEl>
                                        <p:attrNameLst>
                                          <p:attrName>style.visibility</p:attrName>
                                        </p:attrNameLst>
                                      </p:cBhvr>
                                      <p:to>
                                        <p:strVal val="visible"/>
                                      </p:to>
                                    </p:set>
                                    <p:animEffect transition="in" filter="dissolve">
                                      <p:cBhvr>
                                        <p:cTn id="43" dur="500"/>
                                        <p:tgtEl>
                                          <p:spTgt spid="47112">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39" presetClass="entr" presetSubtype="0" accel="100000" fill="hold" grpId="0" nodeType="clickEffect">
                                  <p:stCondLst>
                                    <p:cond delay="0"/>
                                  </p:stCondLst>
                                  <p:childTnLst>
                                    <p:set>
                                      <p:cBhvr>
                                        <p:cTn id="47" dur="1" fill="hold">
                                          <p:stCondLst>
                                            <p:cond delay="0"/>
                                          </p:stCondLst>
                                        </p:cTn>
                                        <p:tgtEl>
                                          <p:spTgt spid="47113">
                                            <p:txEl>
                                              <p:pRg st="0" end="0"/>
                                            </p:txEl>
                                          </p:spTgt>
                                        </p:tgtEl>
                                        <p:attrNameLst>
                                          <p:attrName>style.visibility</p:attrName>
                                        </p:attrNameLst>
                                      </p:cBhvr>
                                      <p:to>
                                        <p:strVal val="visible"/>
                                      </p:to>
                                    </p:set>
                                    <p:anim calcmode="lin" valueType="num">
                                      <p:cBhvr>
                                        <p:cTn id="48" dur="500" fill="hold"/>
                                        <p:tgtEl>
                                          <p:spTgt spid="4711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9" dur="500" fill="hold"/>
                                        <p:tgtEl>
                                          <p:spTgt spid="4711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0" dur="500" fill="hold"/>
                                        <p:tgtEl>
                                          <p:spTgt spid="4711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51" dur="500" fill="hold"/>
                                        <p:tgtEl>
                                          <p:spTgt spid="471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9" presetClass="entr" presetSubtype="0" accel="100000" fill="hold" grpId="0" nodeType="clickEffect">
                                  <p:stCondLst>
                                    <p:cond delay="0"/>
                                  </p:stCondLst>
                                  <p:childTnLst>
                                    <p:set>
                                      <p:cBhvr>
                                        <p:cTn id="55" dur="1" fill="hold">
                                          <p:stCondLst>
                                            <p:cond delay="0"/>
                                          </p:stCondLst>
                                        </p:cTn>
                                        <p:tgtEl>
                                          <p:spTgt spid="47113">
                                            <p:txEl>
                                              <p:pRg st="1" end="1"/>
                                            </p:txEl>
                                          </p:spTgt>
                                        </p:tgtEl>
                                        <p:attrNameLst>
                                          <p:attrName>style.visibility</p:attrName>
                                        </p:attrNameLst>
                                      </p:cBhvr>
                                      <p:to>
                                        <p:strVal val="visible"/>
                                      </p:to>
                                    </p:set>
                                    <p:anim calcmode="lin" valueType="num">
                                      <p:cBhvr>
                                        <p:cTn id="56" dur="500" fill="hold"/>
                                        <p:tgtEl>
                                          <p:spTgt spid="4711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7" dur="500" fill="hold"/>
                                        <p:tgtEl>
                                          <p:spTgt spid="4711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8" dur="500" fill="hold"/>
                                        <p:tgtEl>
                                          <p:spTgt spid="4711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59" dur="500" fill="hold"/>
                                        <p:tgtEl>
                                          <p:spTgt spid="4711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build="p"/>
      <p:bldP spid="47110" grpId="0"/>
      <p:bldP spid="47112" grpId="0" build="p"/>
      <p:bldP spid="4711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3" name="Picture 5"/>
          <p:cNvPicPr>
            <a:picLocks noChangeAspect="1" noChangeArrowheads="1"/>
          </p:cNvPicPr>
          <p:nvPr/>
        </p:nvPicPr>
        <p:blipFill>
          <a:blip r:embed="rId3" cstate="print"/>
          <a:srcRect/>
          <a:stretch>
            <a:fillRect/>
          </a:stretch>
        </p:blipFill>
        <p:spPr bwMode="auto">
          <a:xfrm>
            <a:off x="228600" y="4038600"/>
            <a:ext cx="8763000" cy="2841625"/>
          </a:xfrm>
          <a:prstGeom prst="rect">
            <a:avLst/>
          </a:prstGeom>
          <a:noFill/>
          <a:ln w="9525">
            <a:noFill/>
            <a:miter lim="800000"/>
            <a:headEnd/>
            <a:tailEnd/>
          </a:ln>
        </p:spPr>
      </p:pic>
      <p:sp>
        <p:nvSpPr>
          <p:cNvPr id="48132" name="Text Box 4"/>
          <p:cNvSpPr txBox="1">
            <a:spLocks noChangeArrowheads="1"/>
          </p:cNvSpPr>
          <p:nvPr/>
        </p:nvSpPr>
        <p:spPr bwMode="auto">
          <a:xfrm>
            <a:off x="0" y="0"/>
            <a:ext cx="9144000" cy="4075113"/>
          </a:xfrm>
          <a:prstGeom prst="rect">
            <a:avLst/>
          </a:prstGeom>
          <a:noFill/>
          <a:ln w="9525">
            <a:noFill/>
            <a:miter lim="800000"/>
            <a:headEnd/>
            <a:tailEnd/>
          </a:ln>
        </p:spPr>
        <p:txBody>
          <a:bodyPr>
            <a:spAutoFit/>
          </a:bodyPr>
          <a:lstStyle/>
          <a:p>
            <a:pPr>
              <a:lnSpc>
                <a:spcPct val="80000"/>
              </a:lnSpc>
              <a:spcBef>
                <a:spcPct val="30000"/>
              </a:spcBef>
            </a:pPr>
            <a:r>
              <a:rPr lang="en-US" sz="4800" b="1" dirty="0">
                <a:solidFill>
                  <a:srgbClr val="CC0000"/>
                </a:solidFill>
              </a:rPr>
              <a:t>What is </a:t>
            </a:r>
            <a:r>
              <a:rPr lang="en-US" sz="6000" b="1" dirty="0">
                <a:solidFill>
                  <a:srgbClr val="CC0000"/>
                </a:solidFill>
                <a:latin typeface="Magneto"/>
              </a:rPr>
              <a:t>magnetism</a:t>
            </a:r>
            <a:r>
              <a:rPr lang="en-US" sz="4800" b="1" dirty="0">
                <a:solidFill>
                  <a:srgbClr val="CC0000"/>
                </a:solidFill>
              </a:rPr>
              <a:t>?</a:t>
            </a:r>
          </a:p>
          <a:p>
            <a:pPr>
              <a:lnSpc>
                <a:spcPct val="80000"/>
              </a:lnSpc>
              <a:spcBef>
                <a:spcPct val="30000"/>
              </a:spcBef>
            </a:pPr>
            <a:r>
              <a:rPr lang="en-US" sz="3600" dirty="0">
                <a:solidFill>
                  <a:srgbClr val="800000"/>
                </a:solidFill>
                <a:latin typeface="Magneto"/>
              </a:rPr>
              <a:t>Magnetism</a:t>
            </a:r>
            <a:r>
              <a:rPr lang="en-US" sz="2800" dirty="0">
                <a:solidFill>
                  <a:srgbClr val="800000"/>
                </a:solidFill>
              </a:rPr>
              <a:t> is the properties and interactions of magnets</a:t>
            </a:r>
          </a:p>
          <a:p>
            <a:pPr>
              <a:lnSpc>
                <a:spcPct val="80000"/>
              </a:lnSpc>
              <a:spcBef>
                <a:spcPct val="30000"/>
              </a:spcBef>
            </a:pPr>
            <a:r>
              <a:rPr lang="en-US" sz="2800" b="1" dirty="0">
                <a:solidFill>
                  <a:srgbClr val="333399"/>
                </a:solidFill>
              </a:rPr>
              <a:t>The earliest magnets were found naturally in the mineral </a:t>
            </a:r>
            <a:r>
              <a:rPr lang="en-US" sz="2800" b="1" i="1" dirty="0">
                <a:solidFill>
                  <a:srgbClr val="333399"/>
                </a:solidFill>
              </a:rPr>
              <a:t>magnetite</a:t>
            </a:r>
            <a:r>
              <a:rPr lang="en-US" sz="2800" b="1" dirty="0">
                <a:solidFill>
                  <a:srgbClr val="333399"/>
                </a:solidFill>
              </a:rPr>
              <a:t> which is abundant the rock-type </a:t>
            </a:r>
            <a:r>
              <a:rPr lang="en-US" sz="2800" b="1" i="1" dirty="0">
                <a:solidFill>
                  <a:srgbClr val="333399"/>
                </a:solidFill>
              </a:rPr>
              <a:t>lodestone</a:t>
            </a:r>
            <a:r>
              <a:rPr lang="en-US" sz="2800" b="1" dirty="0">
                <a:solidFill>
                  <a:srgbClr val="333399"/>
                </a:solidFill>
              </a:rPr>
              <a:t>. These magnets were used by the ancient peoples as compasses to guide sailing vessels.</a:t>
            </a:r>
          </a:p>
          <a:p>
            <a:pPr>
              <a:lnSpc>
                <a:spcPct val="80000"/>
              </a:lnSpc>
              <a:spcBef>
                <a:spcPct val="30000"/>
              </a:spcBef>
            </a:pPr>
            <a:r>
              <a:rPr lang="en-US" sz="2800" b="1" dirty="0">
                <a:solidFill>
                  <a:srgbClr val="008000"/>
                </a:solidFill>
              </a:rPr>
              <a:t>Magnets produce magnetic forces and have magnetic field lines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48132">
                                            <p:txEl>
                                              <p:pRg st="0" end="0"/>
                                            </p:txEl>
                                          </p:spTgt>
                                        </p:tgtEl>
                                        <p:attrNameLst>
                                          <p:attrName>style.visibility</p:attrName>
                                        </p:attrNameLst>
                                      </p:cBhvr>
                                      <p:to>
                                        <p:strVal val="visible"/>
                                      </p:to>
                                    </p:set>
                                    <p:anim calcmode="lin" valueType="num">
                                      <p:cBhvr>
                                        <p:cTn id="7" dur="500" fill="hold"/>
                                        <p:tgtEl>
                                          <p:spTgt spid="48132">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8132">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8132">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813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48132">
                                            <p:txEl>
                                              <p:pRg st="1" end="1"/>
                                            </p:txEl>
                                          </p:spTgt>
                                        </p:tgtEl>
                                        <p:attrNameLst>
                                          <p:attrName>style.visibility</p:attrName>
                                        </p:attrNameLst>
                                      </p:cBhvr>
                                      <p:to>
                                        <p:strVal val="visible"/>
                                      </p:to>
                                    </p:set>
                                    <p:anim calcmode="lin" valueType="num">
                                      <p:cBhvr>
                                        <p:cTn id="15" dur="500" fill="hold"/>
                                        <p:tgtEl>
                                          <p:spTgt spid="48132">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48132">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48132">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4813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48132">
                                            <p:txEl>
                                              <p:pRg st="2" end="2"/>
                                            </p:txEl>
                                          </p:spTgt>
                                        </p:tgtEl>
                                        <p:attrNameLst>
                                          <p:attrName>style.visibility</p:attrName>
                                        </p:attrNameLst>
                                      </p:cBhvr>
                                      <p:to>
                                        <p:strVal val="visible"/>
                                      </p:to>
                                    </p:set>
                                    <p:anim calcmode="lin" valueType="num">
                                      <p:cBhvr>
                                        <p:cTn id="23" dur="500" fill="hold"/>
                                        <p:tgtEl>
                                          <p:spTgt spid="48132">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48132">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48132">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4813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grpId="0" nodeType="clickEffect">
                                  <p:stCondLst>
                                    <p:cond delay="0"/>
                                  </p:stCondLst>
                                  <p:childTnLst>
                                    <p:set>
                                      <p:cBhvr>
                                        <p:cTn id="30" dur="1" fill="hold">
                                          <p:stCondLst>
                                            <p:cond delay="0"/>
                                          </p:stCondLst>
                                        </p:cTn>
                                        <p:tgtEl>
                                          <p:spTgt spid="48132">
                                            <p:txEl>
                                              <p:pRg st="3" end="3"/>
                                            </p:txEl>
                                          </p:spTgt>
                                        </p:tgtEl>
                                        <p:attrNameLst>
                                          <p:attrName>style.visibility</p:attrName>
                                        </p:attrNameLst>
                                      </p:cBhvr>
                                      <p:to>
                                        <p:strVal val="visible"/>
                                      </p:to>
                                    </p:set>
                                    <p:anim calcmode="lin" valueType="num">
                                      <p:cBhvr>
                                        <p:cTn id="31" dur="500" fill="hold"/>
                                        <p:tgtEl>
                                          <p:spTgt spid="48132">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48132">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48132">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4813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48133"/>
                                        </p:tgtEl>
                                        <p:attrNameLst>
                                          <p:attrName>style.visibility</p:attrName>
                                        </p:attrNameLst>
                                      </p:cBhvr>
                                      <p:to>
                                        <p:strVal val="visible"/>
                                      </p:to>
                                    </p:set>
                                    <p:animEffect transition="in" filter="dissolve">
                                      <p:cBhvr>
                                        <p:cTn id="39" dur="500"/>
                                        <p:tgtEl>
                                          <p:spTgt spid="48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Text Box 4"/>
          <p:cNvSpPr txBox="1">
            <a:spLocks noChangeArrowheads="1"/>
          </p:cNvSpPr>
          <p:nvPr/>
        </p:nvSpPr>
        <p:spPr bwMode="auto">
          <a:xfrm>
            <a:off x="0" y="0"/>
            <a:ext cx="9144000" cy="1433513"/>
          </a:xfrm>
          <a:prstGeom prst="rect">
            <a:avLst/>
          </a:prstGeom>
          <a:noFill/>
          <a:ln w="9525">
            <a:noFill/>
            <a:miter lim="800000"/>
            <a:headEnd/>
            <a:tailEnd/>
          </a:ln>
        </p:spPr>
        <p:txBody>
          <a:bodyPr>
            <a:spAutoFit/>
          </a:bodyPr>
          <a:lstStyle/>
          <a:p>
            <a:pPr>
              <a:spcBef>
                <a:spcPct val="50000"/>
              </a:spcBef>
            </a:pPr>
            <a:r>
              <a:rPr lang="en-US" sz="3200" b="1" dirty="0">
                <a:solidFill>
                  <a:srgbClr val="008000"/>
                </a:solidFill>
                <a:latin typeface="Magneto"/>
              </a:rPr>
              <a:t>Magnets</a:t>
            </a:r>
            <a:r>
              <a:rPr lang="en-US" sz="2800" b="1" dirty="0">
                <a:solidFill>
                  <a:srgbClr val="008000"/>
                </a:solidFill>
              </a:rPr>
              <a:t> have two ends or poles, called north and south poles. At the poles of a magnet, the magnetic field lines are closer together.</a:t>
            </a:r>
          </a:p>
        </p:txBody>
      </p:sp>
      <p:pic>
        <p:nvPicPr>
          <p:cNvPr id="49157" name="Picture 5"/>
          <p:cNvPicPr>
            <a:picLocks noChangeAspect="1" noChangeArrowheads="1"/>
          </p:cNvPicPr>
          <p:nvPr/>
        </p:nvPicPr>
        <p:blipFill>
          <a:blip r:embed="rId3" cstate="print"/>
          <a:srcRect/>
          <a:stretch>
            <a:fillRect/>
          </a:stretch>
        </p:blipFill>
        <p:spPr bwMode="auto">
          <a:xfrm>
            <a:off x="381000" y="1447800"/>
            <a:ext cx="3200400" cy="2927350"/>
          </a:xfrm>
          <a:prstGeom prst="rect">
            <a:avLst/>
          </a:prstGeom>
          <a:noFill/>
          <a:ln w="9525">
            <a:noFill/>
            <a:miter lim="800000"/>
            <a:headEnd/>
            <a:tailEnd/>
          </a:ln>
        </p:spPr>
      </p:pic>
      <p:pic>
        <p:nvPicPr>
          <p:cNvPr id="49158" name="Picture 6"/>
          <p:cNvPicPr>
            <a:picLocks noChangeAspect="1" noChangeArrowheads="1"/>
          </p:cNvPicPr>
          <p:nvPr/>
        </p:nvPicPr>
        <p:blipFill>
          <a:blip r:embed="rId4" cstate="print"/>
          <a:srcRect/>
          <a:stretch>
            <a:fillRect/>
          </a:stretch>
        </p:blipFill>
        <p:spPr bwMode="auto">
          <a:xfrm>
            <a:off x="762000" y="4267200"/>
            <a:ext cx="2549525" cy="2590800"/>
          </a:xfrm>
          <a:prstGeom prst="rect">
            <a:avLst/>
          </a:prstGeom>
          <a:noFill/>
          <a:ln w="9525">
            <a:noFill/>
            <a:miter lim="800000"/>
            <a:headEnd/>
            <a:tailEnd/>
          </a:ln>
        </p:spPr>
      </p:pic>
      <p:pic>
        <p:nvPicPr>
          <p:cNvPr id="49159" name="Picture 7"/>
          <p:cNvPicPr>
            <a:picLocks noChangeAspect="1" noChangeArrowheads="1"/>
          </p:cNvPicPr>
          <p:nvPr/>
        </p:nvPicPr>
        <p:blipFill>
          <a:blip r:embed="rId5" cstate="print"/>
          <a:srcRect/>
          <a:stretch>
            <a:fillRect/>
          </a:stretch>
        </p:blipFill>
        <p:spPr bwMode="auto">
          <a:xfrm>
            <a:off x="4038600" y="2057400"/>
            <a:ext cx="4648200" cy="1447800"/>
          </a:xfrm>
          <a:prstGeom prst="rect">
            <a:avLst/>
          </a:prstGeom>
          <a:noFill/>
          <a:ln w="9525">
            <a:noFill/>
            <a:miter lim="800000"/>
            <a:headEnd/>
            <a:tailEnd/>
          </a:ln>
        </p:spPr>
      </p:pic>
      <p:sp>
        <p:nvSpPr>
          <p:cNvPr id="49160" name="Text Box 8"/>
          <p:cNvSpPr txBox="1">
            <a:spLocks noChangeArrowheads="1"/>
          </p:cNvSpPr>
          <p:nvPr/>
        </p:nvSpPr>
        <p:spPr bwMode="auto">
          <a:xfrm>
            <a:off x="3581400" y="4419600"/>
            <a:ext cx="5562600" cy="1384995"/>
          </a:xfrm>
          <a:prstGeom prst="rect">
            <a:avLst/>
          </a:prstGeom>
          <a:noFill/>
          <a:ln w="9525">
            <a:noFill/>
            <a:miter lim="800000"/>
            <a:headEnd/>
            <a:tailEnd/>
          </a:ln>
        </p:spPr>
        <p:txBody>
          <a:bodyPr wrap="square">
            <a:spAutoFit/>
          </a:bodyPr>
          <a:lstStyle/>
          <a:p>
            <a:pPr>
              <a:spcBef>
                <a:spcPct val="50000"/>
              </a:spcBef>
            </a:pPr>
            <a:r>
              <a:rPr lang="en-US" sz="2800" b="1" dirty="0">
                <a:solidFill>
                  <a:srgbClr val="800000"/>
                </a:solidFill>
              </a:rPr>
              <a:t>Unlike poles of magnets attract each other and like poles of magnets repel.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49156"/>
                                        </p:tgtEl>
                                        <p:attrNameLst>
                                          <p:attrName>style.visibility</p:attrName>
                                        </p:attrNameLst>
                                      </p:cBhvr>
                                      <p:to>
                                        <p:strVal val="visible"/>
                                      </p:to>
                                    </p:set>
                                    <p:anim from="(-#ppt_w/2)" to="(#ppt_x)" calcmode="lin" valueType="num">
                                      <p:cBhvr>
                                        <p:cTn id="7" dur="600" fill="hold">
                                          <p:stCondLst>
                                            <p:cond delay="0"/>
                                          </p:stCondLst>
                                        </p:cTn>
                                        <p:tgtEl>
                                          <p:spTgt spid="49156"/>
                                        </p:tgtEl>
                                        <p:attrNameLst>
                                          <p:attrName>ppt_x</p:attrName>
                                        </p:attrNameLst>
                                      </p:cBhvr>
                                    </p:anim>
                                    <p:anim from="0" to="-1.0" calcmode="lin" valueType="num">
                                      <p:cBhvr>
                                        <p:cTn id="8" dur="200" decel="50000" autoRev="1" fill="hold">
                                          <p:stCondLst>
                                            <p:cond delay="600"/>
                                          </p:stCondLst>
                                        </p:cTn>
                                        <p:tgtEl>
                                          <p:spTgt spid="49156"/>
                                        </p:tgtEl>
                                        <p:attrNameLst>
                                          <p:attrName>xshear</p:attrName>
                                        </p:attrNameLst>
                                      </p:cBhvr>
                                    </p:anim>
                                    <p:animScale>
                                      <p:cBhvr>
                                        <p:cTn id="9" dur="200" decel="100000" autoRev="1" fill="hold">
                                          <p:stCondLst>
                                            <p:cond delay="600"/>
                                          </p:stCondLst>
                                        </p:cTn>
                                        <p:tgtEl>
                                          <p:spTgt spid="49156"/>
                                        </p:tgtEl>
                                      </p:cBhvr>
                                      <p:from x="100000" y="100000"/>
                                      <p:to x="80000" y="100000"/>
                                    </p:animScale>
                                    <p:anim by="(#ppt_h/3+#ppt_w*0.1)" calcmode="lin" valueType="num">
                                      <p:cBhvr additive="sum">
                                        <p:cTn id="10" dur="200" decel="100000" autoRev="1" fill="hold">
                                          <p:stCondLst>
                                            <p:cond delay="600"/>
                                          </p:stCondLst>
                                        </p:cTn>
                                        <p:tgtEl>
                                          <p:spTgt spid="49156"/>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49157"/>
                                        </p:tgtEl>
                                        <p:attrNameLst>
                                          <p:attrName>style.visibility</p:attrName>
                                        </p:attrNameLst>
                                      </p:cBhvr>
                                      <p:to>
                                        <p:strVal val="visible"/>
                                      </p:to>
                                    </p:set>
                                    <p:animEffect transition="in" filter="dissolve">
                                      <p:cBhvr>
                                        <p:cTn id="15" dur="500"/>
                                        <p:tgtEl>
                                          <p:spTgt spid="49157"/>
                                        </p:tgtEl>
                                      </p:cBhvr>
                                    </p:animEffect>
                                  </p:childTnLst>
                                </p:cTn>
                              </p:par>
                              <p:par>
                                <p:cTn id="16" presetID="9" presetClass="entr" presetSubtype="0" fill="hold" nodeType="withEffect">
                                  <p:stCondLst>
                                    <p:cond delay="0"/>
                                  </p:stCondLst>
                                  <p:childTnLst>
                                    <p:set>
                                      <p:cBhvr>
                                        <p:cTn id="17" dur="1" fill="hold">
                                          <p:stCondLst>
                                            <p:cond delay="0"/>
                                          </p:stCondLst>
                                        </p:cTn>
                                        <p:tgtEl>
                                          <p:spTgt spid="49159"/>
                                        </p:tgtEl>
                                        <p:attrNameLst>
                                          <p:attrName>style.visibility</p:attrName>
                                        </p:attrNameLst>
                                      </p:cBhvr>
                                      <p:to>
                                        <p:strVal val="visible"/>
                                      </p:to>
                                    </p:set>
                                    <p:animEffect transition="in" filter="dissolve">
                                      <p:cBhvr>
                                        <p:cTn id="18" dur="500"/>
                                        <p:tgtEl>
                                          <p:spTgt spid="49159"/>
                                        </p:tgtEl>
                                      </p:cBhvr>
                                    </p:animEffect>
                                  </p:childTnLst>
                                </p:cTn>
                              </p:par>
                              <p:par>
                                <p:cTn id="19" presetID="9" presetClass="entr" presetSubtype="0" fill="hold" nodeType="withEffect">
                                  <p:stCondLst>
                                    <p:cond delay="0"/>
                                  </p:stCondLst>
                                  <p:childTnLst>
                                    <p:set>
                                      <p:cBhvr>
                                        <p:cTn id="20" dur="1" fill="hold">
                                          <p:stCondLst>
                                            <p:cond delay="0"/>
                                          </p:stCondLst>
                                        </p:cTn>
                                        <p:tgtEl>
                                          <p:spTgt spid="49158"/>
                                        </p:tgtEl>
                                        <p:attrNameLst>
                                          <p:attrName>style.visibility</p:attrName>
                                        </p:attrNameLst>
                                      </p:cBhvr>
                                      <p:to>
                                        <p:strVal val="visible"/>
                                      </p:to>
                                    </p:set>
                                    <p:animEffect transition="in" filter="dissolve">
                                      <p:cBhvr>
                                        <p:cTn id="21" dur="500"/>
                                        <p:tgtEl>
                                          <p:spTgt spid="49158"/>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grpId="0" nodeType="clickEffect">
                                  <p:stCondLst>
                                    <p:cond delay="0"/>
                                  </p:stCondLst>
                                  <p:childTnLst>
                                    <p:set>
                                      <p:cBhvr>
                                        <p:cTn id="25" dur="1" fill="hold">
                                          <p:stCondLst>
                                            <p:cond delay="0"/>
                                          </p:stCondLst>
                                        </p:cTn>
                                        <p:tgtEl>
                                          <p:spTgt spid="49160"/>
                                        </p:tgtEl>
                                        <p:attrNameLst>
                                          <p:attrName>style.visibility</p:attrName>
                                        </p:attrNameLst>
                                      </p:cBhvr>
                                      <p:to>
                                        <p:strVal val="visible"/>
                                      </p:to>
                                    </p:set>
                                    <p:anim calcmode="lin" valueType="num">
                                      <p:cBhvr>
                                        <p:cTn id="26" dur="500" fill="hold"/>
                                        <p:tgtEl>
                                          <p:spTgt spid="49160"/>
                                        </p:tgtEl>
                                        <p:attrNameLst>
                                          <p:attrName>ppt_w</p:attrName>
                                        </p:attrNameLst>
                                      </p:cBhvr>
                                      <p:tavLst>
                                        <p:tav tm="0">
                                          <p:val>
                                            <p:fltVal val="0"/>
                                          </p:val>
                                        </p:tav>
                                        <p:tav tm="100000">
                                          <p:val>
                                            <p:strVal val="#ppt_w"/>
                                          </p:val>
                                        </p:tav>
                                      </p:tavLst>
                                    </p:anim>
                                    <p:anim calcmode="lin" valueType="num">
                                      <p:cBhvr>
                                        <p:cTn id="27" dur="500" fill="hold"/>
                                        <p:tgtEl>
                                          <p:spTgt spid="4916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p:bldP spid="4916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Text Box 4"/>
          <p:cNvSpPr txBox="1">
            <a:spLocks noChangeArrowheads="1"/>
          </p:cNvSpPr>
          <p:nvPr/>
        </p:nvSpPr>
        <p:spPr bwMode="auto">
          <a:xfrm>
            <a:off x="0" y="0"/>
            <a:ext cx="9144000" cy="1770063"/>
          </a:xfrm>
          <a:prstGeom prst="rect">
            <a:avLst/>
          </a:prstGeom>
          <a:noFill/>
          <a:ln w="9525">
            <a:noFill/>
            <a:miter lim="800000"/>
            <a:headEnd/>
            <a:tailEnd/>
          </a:ln>
        </p:spPr>
        <p:txBody>
          <a:bodyPr>
            <a:spAutoFit/>
          </a:bodyPr>
          <a:lstStyle/>
          <a:p>
            <a:pPr>
              <a:spcBef>
                <a:spcPct val="50000"/>
              </a:spcBef>
            </a:pPr>
            <a:r>
              <a:rPr lang="en-US" sz="4000" b="1" dirty="0">
                <a:solidFill>
                  <a:srgbClr val="333399"/>
                </a:solidFill>
              </a:rPr>
              <a:t>The earth is like a giant magnet!</a:t>
            </a:r>
          </a:p>
          <a:p>
            <a:pPr>
              <a:spcBef>
                <a:spcPct val="50000"/>
              </a:spcBef>
            </a:pPr>
            <a:r>
              <a:rPr lang="en-US" sz="2800" b="1" dirty="0">
                <a:solidFill>
                  <a:srgbClr val="CC0000"/>
                </a:solidFill>
              </a:rPr>
              <a:t>The nickel iron core of the earth gives the earth a magnetic field much like a bar magnet.</a:t>
            </a:r>
          </a:p>
        </p:txBody>
      </p:sp>
      <p:pic>
        <p:nvPicPr>
          <p:cNvPr id="50181" name="Picture 5"/>
          <p:cNvPicPr>
            <a:picLocks noChangeAspect="1" noChangeArrowheads="1"/>
          </p:cNvPicPr>
          <p:nvPr/>
        </p:nvPicPr>
        <p:blipFill>
          <a:blip r:embed="rId3" cstate="print"/>
          <a:srcRect/>
          <a:stretch>
            <a:fillRect/>
          </a:stretch>
        </p:blipFill>
        <p:spPr bwMode="auto">
          <a:xfrm>
            <a:off x="1371600" y="2008188"/>
            <a:ext cx="6324600" cy="48498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0180">
                                            <p:txEl>
                                              <p:pRg st="0" end="0"/>
                                            </p:txEl>
                                          </p:spTgt>
                                        </p:tgtEl>
                                        <p:attrNameLst>
                                          <p:attrName>style.visibility</p:attrName>
                                        </p:attrNameLst>
                                      </p:cBhvr>
                                      <p:to>
                                        <p:strVal val="visible"/>
                                      </p:to>
                                    </p:set>
                                    <p:anim calcmode="lin" valueType="num">
                                      <p:cBhvr>
                                        <p:cTn id="7" dur="500" fill="hold"/>
                                        <p:tgtEl>
                                          <p:spTgt spid="5018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0180">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0180">
                                            <p:txEl>
                                              <p:pRg st="1" end="1"/>
                                            </p:txEl>
                                          </p:spTgt>
                                        </p:tgtEl>
                                        <p:attrNameLst>
                                          <p:attrName>style.visibility</p:attrName>
                                        </p:attrNameLst>
                                      </p:cBhvr>
                                      <p:to>
                                        <p:strVal val="visible"/>
                                      </p:to>
                                    </p:set>
                                    <p:anim calcmode="lin" valueType="num">
                                      <p:cBhvr>
                                        <p:cTn id="13" dur="500" fill="hold"/>
                                        <p:tgtEl>
                                          <p:spTgt spid="50180">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0180">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50181"/>
                                        </p:tgtEl>
                                        <p:attrNameLst>
                                          <p:attrName>style.visibility</p:attrName>
                                        </p:attrNameLst>
                                      </p:cBhvr>
                                      <p:to>
                                        <p:strVal val="visible"/>
                                      </p:to>
                                    </p:set>
                                    <p:animEffect transition="in" filter="dissolve">
                                      <p:cBhvr>
                                        <p:cTn id="19" dur="500"/>
                                        <p:tgtEl>
                                          <p:spTgt spid="50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5" name="Picture 5"/>
          <p:cNvPicPr>
            <a:picLocks noChangeAspect="1" noChangeArrowheads="1"/>
          </p:cNvPicPr>
          <p:nvPr/>
        </p:nvPicPr>
        <p:blipFill>
          <a:blip r:embed="rId3" cstate="print"/>
          <a:srcRect/>
          <a:stretch>
            <a:fillRect/>
          </a:stretch>
        </p:blipFill>
        <p:spPr bwMode="auto">
          <a:xfrm>
            <a:off x="304800" y="3429000"/>
            <a:ext cx="8458200" cy="3444875"/>
          </a:xfrm>
          <a:prstGeom prst="rect">
            <a:avLst/>
          </a:prstGeom>
          <a:noFill/>
          <a:ln w="9525">
            <a:noFill/>
            <a:miter lim="800000"/>
            <a:headEnd/>
            <a:tailEnd/>
          </a:ln>
        </p:spPr>
      </p:pic>
      <p:sp>
        <p:nvSpPr>
          <p:cNvPr id="51204" name="Text Box 4"/>
          <p:cNvSpPr txBox="1">
            <a:spLocks noChangeArrowheads="1"/>
          </p:cNvSpPr>
          <p:nvPr/>
        </p:nvSpPr>
        <p:spPr bwMode="auto">
          <a:xfrm>
            <a:off x="0" y="0"/>
            <a:ext cx="9144000" cy="3711785"/>
          </a:xfrm>
          <a:prstGeom prst="rect">
            <a:avLst/>
          </a:prstGeom>
          <a:noFill/>
          <a:ln w="9525">
            <a:noFill/>
            <a:miter lim="800000"/>
            <a:headEnd/>
            <a:tailEnd/>
          </a:ln>
        </p:spPr>
        <p:txBody>
          <a:bodyPr>
            <a:spAutoFit/>
          </a:bodyPr>
          <a:lstStyle/>
          <a:p>
            <a:pPr>
              <a:lnSpc>
                <a:spcPct val="90000"/>
              </a:lnSpc>
              <a:spcBef>
                <a:spcPct val="40000"/>
              </a:spcBef>
            </a:pPr>
            <a:r>
              <a:rPr lang="en-US" sz="3600" b="1" dirty="0"/>
              <a:t>What are </a:t>
            </a:r>
            <a:r>
              <a:rPr lang="en-US" sz="4800" b="1" dirty="0">
                <a:solidFill>
                  <a:srgbClr val="800000"/>
                </a:solidFill>
                <a:latin typeface="Magneto"/>
              </a:rPr>
              <a:t>magnetic</a:t>
            </a:r>
            <a:r>
              <a:rPr lang="en-US" sz="3600" b="1" dirty="0"/>
              <a:t> domains?</a:t>
            </a:r>
          </a:p>
          <a:p>
            <a:pPr>
              <a:lnSpc>
                <a:spcPct val="90000"/>
              </a:lnSpc>
              <a:spcBef>
                <a:spcPct val="40000"/>
              </a:spcBef>
            </a:pPr>
            <a:r>
              <a:rPr lang="en-US" sz="2400" b="1" dirty="0">
                <a:solidFill>
                  <a:srgbClr val="333399"/>
                </a:solidFill>
              </a:rPr>
              <a:t>Magnetic substances like iron, cobalt, and nickel are composed of small areas where the groups of atoms are aligned like the poles of a magnet. These regions are called domains. </a:t>
            </a:r>
            <a:endParaRPr lang="en-US" sz="2400" b="1" dirty="0" smtClean="0">
              <a:solidFill>
                <a:srgbClr val="333399"/>
              </a:solidFill>
            </a:endParaRPr>
          </a:p>
          <a:p>
            <a:pPr>
              <a:lnSpc>
                <a:spcPct val="90000"/>
              </a:lnSpc>
              <a:spcBef>
                <a:spcPct val="40000"/>
              </a:spcBef>
            </a:pPr>
            <a:r>
              <a:rPr lang="en-US" sz="2400" b="1" dirty="0" smtClean="0">
                <a:solidFill>
                  <a:srgbClr val="333399"/>
                </a:solidFill>
              </a:rPr>
              <a:t>All </a:t>
            </a:r>
            <a:r>
              <a:rPr lang="en-US" sz="2400" b="1" dirty="0">
                <a:solidFill>
                  <a:srgbClr val="333399"/>
                </a:solidFill>
              </a:rPr>
              <a:t>of the domains of a magnetic substance tend to align themselves in the same direction when placed in a magnetic field. These domains are typically composed of billions of atoms.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51204">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51204">
                                            <p:txEl>
                                              <p:pRg st="0" end="0"/>
                                            </p:txEl>
                                          </p:spTgt>
                                        </p:tgtEl>
                                        <p:attrNameLst>
                                          <p:attrName>ppt_x</p:attrName>
                                        </p:attrNameLst>
                                      </p:cBhvr>
                                    </p:anim>
                                    <p:anim from="0" to="-1.0" calcmode="lin" valueType="num">
                                      <p:cBhvr>
                                        <p:cTn id="8" dur="200" decel="50000" autoRev="1" fill="hold">
                                          <p:stCondLst>
                                            <p:cond delay="600"/>
                                          </p:stCondLst>
                                        </p:cTn>
                                        <p:tgtEl>
                                          <p:spTgt spid="51204">
                                            <p:txEl>
                                              <p:pRg st="0" end="0"/>
                                            </p:txEl>
                                          </p:spTgt>
                                        </p:tgtEl>
                                        <p:attrNameLst>
                                          <p:attrName>xshear</p:attrName>
                                        </p:attrNameLst>
                                      </p:cBhvr>
                                    </p:anim>
                                    <p:animScale>
                                      <p:cBhvr>
                                        <p:cTn id="9" dur="200" decel="100000" autoRev="1" fill="hold">
                                          <p:stCondLst>
                                            <p:cond delay="600"/>
                                          </p:stCondLst>
                                        </p:cTn>
                                        <p:tgtEl>
                                          <p:spTgt spid="51204">
                                            <p:txEl>
                                              <p:pRg st="0" end="0"/>
                                            </p:txEl>
                                          </p:spTgt>
                                        </p:tgtEl>
                                      </p:cBhvr>
                                      <p:from x="100000" y="100000"/>
                                      <p:to x="80000" y="100000"/>
                                    </p:animScale>
                                    <p:anim by="(#ppt_h/3+#ppt_w*0.1)" calcmode="lin" valueType="num">
                                      <p:cBhvr additive="sum">
                                        <p:cTn id="10" dur="200" decel="100000" autoRev="1" fill="hold">
                                          <p:stCondLst>
                                            <p:cond delay="600"/>
                                          </p:stCondLst>
                                        </p:cTn>
                                        <p:tgtEl>
                                          <p:spTgt spid="51204">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51204">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51204">
                                            <p:txEl>
                                              <p:pRg st="1" end="1"/>
                                            </p:txEl>
                                          </p:spTgt>
                                        </p:tgtEl>
                                        <p:attrNameLst>
                                          <p:attrName>ppt_x</p:attrName>
                                        </p:attrNameLst>
                                      </p:cBhvr>
                                    </p:anim>
                                    <p:anim from="0" to="-1.0" calcmode="lin" valueType="num">
                                      <p:cBhvr>
                                        <p:cTn id="16" dur="200" decel="50000" autoRev="1" fill="hold">
                                          <p:stCondLst>
                                            <p:cond delay="600"/>
                                          </p:stCondLst>
                                        </p:cTn>
                                        <p:tgtEl>
                                          <p:spTgt spid="51204">
                                            <p:txEl>
                                              <p:pRg st="1" end="1"/>
                                            </p:txEl>
                                          </p:spTgt>
                                        </p:tgtEl>
                                        <p:attrNameLst>
                                          <p:attrName>xshear</p:attrName>
                                        </p:attrNameLst>
                                      </p:cBhvr>
                                    </p:anim>
                                    <p:animScale>
                                      <p:cBhvr>
                                        <p:cTn id="17" dur="200" decel="100000" autoRev="1" fill="hold">
                                          <p:stCondLst>
                                            <p:cond delay="600"/>
                                          </p:stCondLst>
                                        </p:cTn>
                                        <p:tgtEl>
                                          <p:spTgt spid="51204">
                                            <p:txEl>
                                              <p:pRg st="1" end="1"/>
                                            </p:txEl>
                                          </p:spTgt>
                                        </p:tgtEl>
                                      </p:cBhvr>
                                      <p:from x="100000" y="100000"/>
                                      <p:to x="80000" y="100000"/>
                                    </p:animScale>
                                    <p:anim by="(#ppt_h/3+#ppt_w*0.1)" calcmode="lin" valueType="num">
                                      <p:cBhvr additive="sum">
                                        <p:cTn id="18" dur="200" decel="100000" autoRev="1" fill="hold">
                                          <p:stCondLst>
                                            <p:cond delay="600"/>
                                          </p:stCondLst>
                                        </p:cTn>
                                        <p:tgtEl>
                                          <p:spTgt spid="51204">
                                            <p:txEl>
                                              <p:pRg st="1" end="1"/>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51204">
                                            <p:txEl>
                                              <p:pRg st="2" end="2"/>
                                            </p:txEl>
                                          </p:spTgt>
                                        </p:tgtEl>
                                        <p:attrNameLst>
                                          <p:attrName>style.visibility</p:attrName>
                                        </p:attrNameLst>
                                      </p:cBhvr>
                                      <p:to>
                                        <p:strVal val="visible"/>
                                      </p:to>
                                    </p:set>
                                    <p:anim from="(-#ppt_w/2)" to="(#ppt_x)" calcmode="lin" valueType="num">
                                      <p:cBhvr>
                                        <p:cTn id="23" dur="600" fill="hold">
                                          <p:stCondLst>
                                            <p:cond delay="0"/>
                                          </p:stCondLst>
                                        </p:cTn>
                                        <p:tgtEl>
                                          <p:spTgt spid="51204">
                                            <p:txEl>
                                              <p:pRg st="2" end="2"/>
                                            </p:txEl>
                                          </p:spTgt>
                                        </p:tgtEl>
                                        <p:attrNameLst>
                                          <p:attrName>ppt_x</p:attrName>
                                        </p:attrNameLst>
                                      </p:cBhvr>
                                    </p:anim>
                                    <p:anim from="0" to="-1.0" calcmode="lin" valueType="num">
                                      <p:cBhvr>
                                        <p:cTn id="24" dur="200" decel="50000" autoRev="1" fill="hold">
                                          <p:stCondLst>
                                            <p:cond delay="600"/>
                                          </p:stCondLst>
                                        </p:cTn>
                                        <p:tgtEl>
                                          <p:spTgt spid="51204">
                                            <p:txEl>
                                              <p:pRg st="2" end="2"/>
                                            </p:txEl>
                                          </p:spTgt>
                                        </p:tgtEl>
                                        <p:attrNameLst>
                                          <p:attrName>xshear</p:attrName>
                                        </p:attrNameLst>
                                      </p:cBhvr>
                                    </p:anim>
                                    <p:animScale>
                                      <p:cBhvr>
                                        <p:cTn id="25" dur="200" decel="100000" autoRev="1" fill="hold">
                                          <p:stCondLst>
                                            <p:cond delay="600"/>
                                          </p:stCondLst>
                                        </p:cTn>
                                        <p:tgtEl>
                                          <p:spTgt spid="51204">
                                            <p:txEl>
                                              <p:pRg st="2" end="2"/>
                                            </p:txEl>
                                          </p:spTgt>
                                        </p:tgtEl>
                                      </p:cBhvr>
                                      <p:from x="100000" y="100000"/>
                                      <p:to x="80000" y="100000"/>
                                    </p:animScale>
                                    <p:anim by="(#ppt_h/3+#ppt_w*0.1)" calcmode="lin" valueType="num">
                                      <p:cBhvr additive="sum">
                                        <p:cTn id="26" dur="200" decel="100000" autoRev="1" fill="hold">
                                          <p:stCondLst>
                                            <p:cond delay="600"/>
                                          </p:stCondLst>
                                        </p:cTn>
                                        <p:tgtEl>
                                          <p:spTgt spid="51204">
                                            <p:txEl>
                                              <p:pRg st="2" end="2"/>
                                            </p:txEl>
                                          </p:spTgt>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51205"/>
                                        </p:tgtEl>
                                        <p:attrNameLst>
                                          <p:attrName>style.visibility</p:attrName>
                                        </p:attrNameLst>
                                      </p:cBhvr>
                                      <p:to>
                                        <p:strVal val="visible"/>
                                      </p:to>
                                    </p:set>
                                    <p:anim calcmode="lin" valueType="num">
                                      <p:cBhvr>
                                        <p:cTn id="31" dur="500" fill="hold"/>
                                        <p:tgtEl>
                                          <p:spTgt spid="51205"/>
                                        </p:tgtEl>
                                        <p:attrNameLst>
                                          <p:attrName>ppt_w</p:attrName>
                                        </p:attrNameLst>
                                      </p:cBhvr>
                                      <p:tavLst>
                                        <p:tav tm="0">
                                          <p:val>
                                            <p:fltVal val="0"/>
                                          </p:val>
                                        </p:tav>
                                        <p:tav tm="100000">
                                          <p:val>
                                            <p:strVal val="#ppt_w"/>
                                          </p:val>
                                        </p:tav>
                                      </p:tavLst>
                                    </p:anim>
                                    <p:anim calcmode="lin" valueType="num">
                                      <p:cBhvr>
                                        <p:cTn id="32" dur="500" fill="hold"/>
                                        <p:tgtEl>
                                          <p:spTgt spid="5120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Text Box 4"/>
          <p:cNvSpPr txBox="1">
            <a:spLocks noChangeArrowheads="1"/>
          </p:cNvSpPr>
          <p:nvPr/>
        </p:nvSpPr>
        <p:spPr bwMode="auto">
          <a:xfrm>
            <a:off x="0" y="0"/>
            <a:ext cx="9144000" cy="2590800"/>
          </a:xfrm>
          <a:prstGeom prst="rect">
            <a:avLst/>
          </a:prstGeom>
          <a:noFill/>
          <a:ln w="9525">
            <a:noFill/>
            <a:miter lim="800000"/>
            <a:headEnd/>
            <a:tailEnd/>
          </a:ln>
        </p:spPr>
        <p:txBody>
          <a:bodyPr>
            <a:spAutoFit/>
          </a:bodyPr>
          <a:lstStyle/>
          <a:p>
            <a:pPr>
              <a:spcBef>
                <a:spcPct val="50000"/>
              </a:spcBef>
            </a:pPr>
            <a:r>
              <a:rPr lang="en-US" sz="4000" b="1" dirty="0">
                <a:solidFill>
                  <a:srgbClr val="CC0000"/>
                </a:solidFill>
                <a:latin typeface="Jokerman"/>
              </a:rPr>
              <a:t>Electricity</a:t>
            </a:r>
            <a:r>
              <a:rPr lang="en-US" sz="4000" b="1" dirty="0">
                <a:solidFill>
                  <a:srgbClr val="CC0000"/>
                </a:solidFill>
              </a:rPr>
              <a:t> and </a:t>
            </a:r>
            <a:r>
              <a:rPr lang="en-US" sz="4400" b="1" dirty="0">
                <a:solidFill>
                  <a:srgbClr val="CC0000"/>
                </a:solidFill>
                <a:latin typeface="Magneto"/>
              </a:rPr>
              <a:t>Magnetism</a:t>
            </a:r>
            <a:r>
              <a:rPr lang="en-US" sz="4000" b="1" dirty="0">
                <a:solidFill>
                  <a:srgbClr val="CC0000"/>
                </a:solidFill>
              </a:rPr>
              <a:t> – how are they related?</a:t>
            </a:r>
          </a:p>
          <a:p>
            <a:pPr>
              <a:spcBef>
                <a:spcPct val="50000"/>
              </a:spcBef>
            </a:pPr>
            <a:r>
              <a:rPr lang="en-US" sz="3200" b="1" dirty="0"/>
              <a:t>When an electric current passes through a wire a magnetic field is formed.</a:t>
            </a:r>
          </a:p>
        </p:txBody>
      </p:sp>
      <p:pic>
        <p:nvPicPr>
          <p:cNvPr id="52229" name="Picture 5"/>
          <p:cNvPicPr>
            <a:picLocks noChangeAspect="1" noChangeArrowheads="1"/>
          </p:cNvPicPr>
          <p:nvPr/>
        </p:nvPicPr>
        <p:blipFill>
          <a:blip r:embed="rId3" cstate="print"/>
          <a:srcRect/>
          <a:stretch>
            <a:fillRect/>
          </a:stretch>
        </p:blipFill>
        <p:spPr bwMode="auto">
          <a:xfrm>
            <a:off x="0" y="2743200"/>
            <a:ext cx="9144000" cy="3962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2228">
                                            <p:txEl>
                                              <p:pRg st="0" end="0"/>
                                            </p:txEl>
                                          </p:spTgt>
                                        </p:tgtEl>
                                        <p:attrNameLst>
                                          <p:attrName>style.visibility</p:attrName>
                                        </p:attrNameLst>
                                      </p:cBhvr>
                                      <p:to>
                                        <p:strVal val="visible"/>
                                      </p:to>
                                    </p:set>
                                    <p:anim calcmode="lin" valueType="num">
                                      <p:cBhvr>
                                        <p:cTn id="7" dur="500" fill="hold"/>
                                        <p:tgtEl>
                                          <p:spTgt spid="5222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222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2228">
                                            <p:txEl>
                                              <p:pRg st="1" end="1"/>
                                            </p:txEl>
                                          </p:spTgt>
                                        </p:tgtEl>
                                        <p:attrNameLst>
                                          <p:attrName>style.visibility</p:attrName>
                                        </p:attrNameLst>
                                      </p:cBhvr>
                                      <p:to>
                                        <p:strVal val="visible"/>
                                      </p:to>
                                    </p:set>
                                    <p:anim calcmode="lin" valueType="num">
                                      <p:cBhvr>
                                        <p:cTn id="13" dur="500" fill="hold"/>
                                        <p:tgtEl>
                                          <p:spTgt spid="52228">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2228">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52229"/>
                                        </p:tgtEl>
                                        <p:attrNameLst>
                                          <p:attrName>style.visibility</p:attrName>
                                        </p:attrNameLst>
                                      </p:cBhvr>
                                      <p:to>
                                        <p:strVal val="visible"/>
                                      </p:to>
                                    </p:set>
                                    <p:animEffect transition="in" filter="dissolve">
                                      <p:cBhvr>
                                        <p:cTn id="19" dur="500"/>
                                        <p:tgtEl>
                                          <p:spTgt spid="52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Text Box 4"/>
          <p:cNvSpPr txBox="1">
            <a:spLocks noChangeArrowheads="1"/>
          </p:cNvSpPr>
          <p:nvPr/>
        </p:nvSpPr>
        <p:spPr bwMode="auto">
          <a:xfrm>
            <a:off x="0" y="304800"/>
            <a:ext cx="9144000" cy="2646878"/>
          </a:xfrm>
          <a:prstGeom prst="rect">
            <a:avLst/>
          </a:prstGeom>
          <a:noFill/>
          <a:ln w="9525">
            <a:noFill/>
            <a:miter lim="800000"/>
            <a:headEnd/>
            <a:tailEnd/>
          </a:ln>
        </p:spPr>
        <p:txBody>
          <a:bodyPr wrap="square">
            <a:spAutoFit/>
          </a:bodyPr>
          <a:lstStyle/>
          <a:p>
            <a:pPr>
              <a:spcBef>
                <a:spcPct val="50000"/>
              </a:spcBef>
            </a:pPr>
            <a:r>
              <a:rPr lang="en-US" sz="4000" b="1" dirty="0">
                <a:solidFill>
                  <a:srgbClr val="333399"/>
                </a:solidFill>
              </a:rPr>
              <a:t>What is an </a:t>
            </a:r>
            <a:r>
              <a:rPr lang="en-US" sz="4000" b="1" dirty="0">
                <a:solidFill>
                  <a:srgbClr val="333399"/>
                </a:solidFill>
                <a:latin typeface="Jokerman"/>
              </a:rPr>
              <a:t>electromagnet</a:t>
            </a:r>
            <a:r>
              <a:rPr lang="en-US" sz="4000" b="1" dirty="0">
                <a:solidFill>
                  <a:srgbClr val="333399"/>
                </a:solidFill>
              </a:rPr>
              <a:t>?</a:t>
            </a:r>
          </a:p>
          <a:p>
            <a:pPr>
              <a:spcBef>
                <a:spcPct val="50000"/>
              </a:spcBef>
            </a:pPr>
            <a:r>
              <a:rPr lang="en-US" sz="2800" b="1" dirty="0">
                <a:solidFill>
                  <a:srgbClr val="800000"/>
                </a:solidFill>
              </a:rPr>
              <a:t>When an electric current is passed through a coil of wire wrapped around a metal core, a very strong magnetic field is produced. This is called an </a:t>
            </a:r>
            <a:r>
              <a:rPr lang="en-US" sz="2800" b="1" dirty="0">
                <a:solidFill>
                  <a:srgbClr val="800000"/>
                </a:solidFill>
                <a:latin typeface="Jokerman"/>
              </a:rPr>
              <a:t>electromagnet</a:t>
            </a:r>
            <a:r>
              <a:rPr lang="en-US" sz="2800" dirty="0">
                <a:solidFill>
                  <a:srgbClr val="800000"/>
                </a:solidFill>
              </a:rPr>
              <a:t>.</a:t>
            </a:r>
          </a:p>
        </p:txBody>
      </p:sp>
      <p:pic>
        <p:nvPicPr>
          <p:cNvPr id="53253" name="Picture 5"/>
          <p:cNvPicPr>
            <a:picLocks noChangeAspect="1" noChangeArrowheads="1"/>
          </p:cNvPicPr>
          <p:nvPr/>
        </p:nvPicPr>
        <p:blipFill>
          <a:blip r:embed="rId3" cstate="print"/>
          <a:srcRect/>
          <a:stretch>
            <a:fillRect/>
          </a:stretch>
        </p:blipFill>
        <p:spPr bwMode="auto">
          <a:xfrm>
            <a:off x="685800" y="3124200"/>
            <a:ext cx="7696200" cy="3352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3252">
                                            <p:txEl>
                                              <p:pRg st="0" end="0"/>
                                            </p:txEl>
                                          </p:spTgt>
                                        </p:tgtEl>
                                        <p:attrNameLst>
                                          <p:attrName>style.visibility</p:attrName>
                                        </p:attrNameLst>
                                      </p:cBhvr>
                                      <p:to>
                                        <p:strVal val="visible"/>
                                      </p:to>
                                    </p:set>
                                    <p:animEffect transition="in" filter="dissolve">
                                      <p:cBhvr>
                                        <p:cTn id="7" dur="500"/>
                                        <p:tgtEl>
                                          <p:spTgt spid="532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3252">
                                            <p:txEl>
                                              <p:pRg st="1" end="1"/>
                                            </p:txEl>
                                          </p:spTgt>
                                        </p:tgtEl>
                                        <p:attrNameLst>
                                          <p:attrName>style.visibility</p:attrName>
                                        </p:attrNameLst>
                                      </p:cBhvr>
                                      <p:to>
                                        <p:strVal val="visible"/>
                                      </p:to>
                                    </p:set>
                                    <p:animEffect transition="in" filter="dissolve">
                                      <p:cBhvr>
                                        <p:cTn id="12" dur="500"/>
                                        <p:tgtEl>
                                          <p:spTgt spid="5325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3253"/>
                                        </p:tgtEl>
                                        <p:attrNameLst>
                                          <p:attrName>style.visibility</p:attrName>
                                        </p:attrNameLst>
                                      </p:cBhvr>
                                      <p:to>
                                        <p:strVal val="visible"/>
                                      </p:to>
                                    </p:set>
                                    <p:animEffect transition="in" filter="dissolve">
                                      <p:cBhvr>
                                        <p:cTn id="17" dur="500"/>
                                        <p:tgtEl>
                                          <p:spTgt spid="53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0" y="0"/>
            <a:ext cx="9144000" cy="3143250"/>
          </a:xfrm>
          <a:prstGeom prst="rect">
            <a:avLst/>
          </a:prstGeom>
          <a:noFill/>
          <a:ln w="9525">
            <a:noFill/>
            <a:miter lim="800000"/>
            <a:headEnd/>
            <a:tailEnd/>
          </a:ln>
        </p:spPr>
        <p:txBody>
          <a:bodyPr>
            <a:spAutoFit/>
          </a:bodyPr>
          <a:lstStyle/>
          <a:p>
            <a:pPr>
              <a:spcBef>
                <a:spcPct val="50000"/>
              </a:spcBef>
            </a:pPr>
            <a:r>
              <a:rPr lang="en-US" sz="3200" b="1" dirty="0">
                <a:solidFill>
                  <a:schemeClr val="hlink"/>
                </a:solidFill>
              </a:rPr>
              <a:t>What is </a:t>
            </a:r>
            <a:r>
              <a:rPr lang="en-US" sz="3200" b="1" dirty="0">
                <a:solidFill>
                  <a:schemeClr val="hlink"/>
                </a:solidFill>
                <a:latin typeface="Jokerman"/>
              </a:rPr>
              <a:t>static</a:t>
            </a:r>
            <a:r>
              <a:rPr lang="en-US" sz="3200" b="1" dirty="0">
                <a:solidFill>
                  <a:schemeClr val="hlink"/>
                </a:solidFill>
              </a:rPr>
              <a:t> electricity?</a:t>
            </a:r>
          </a:p>
          <a:p>
            <a:pPr>
              <a:spcBef>
                <a:spcPct val="50000"/>
              </a:spcBef>
            </a:pPr>
            <a:r>
              <a:rPr lang="en-US" sz="2800" b="1" dirty="0">
                <a:solidFill>
                  <a:srgbClr val="FF0000"/>
                </a:solidFill>
              </a:rPr>
              <a:t>When two objects rub against each other electrons transfer and build up on an object causing it to have a different charge from its surroundings.</a:t>
            </a:r>
          </a:p>
          <a:p>
            <a:pPr>
              <a:spcBef>
                <a:spcPct val="50000"/>
              </a:spcBef>
            </a:pPr>
            <a:r>
              <a:rPr lang="en-US" sz="2800" b="1" dirty="0">
                <a:solidFill>
                  <a:srgbClr val="008000"/>
                </a:solidFill>
              </a:rPr>
              <a:t>Like the shoes rubbing against the carpet. Electrons are transferred from the carpet to the shoes.</a:t>
            </a:r>
          </a:p>
        </p:txBody>
      </p:sp>
      <p:pic>
        <p:nvPicPr>
          <p:cNvPr id="4101" name="Picture 5"/>
          <p:cNvPicPr>
            <a:picLocks noChangeAspect="1" noChangeArrowheads="1"/>
          </p:cNvPicPr>
          <p:nvPr/>
        </p:nvPicPr>
        <p:blipFill>
          <a:blip r:embed="rId4" cstate="print"/>
          <a:srcRect/>
          <a:stretch>
            <a:fillRect/>
          </a:stretch>
        </p:blipFill>
        <p:spPr bwMode="auto">
          <a:xfrm>
            <a:off x="0" y="3519488"/>
            <a:ext cx="9144000" cy="30083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dissolve">
                                      <p:cBhvr>
                                        <p:cTn id="7" dur="500"/>
                                        <p:tgtEl>
                                          <p:spTgt spid="4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100">
                                            <p:txEl>
                                              <p:pRg st="1" end="1"/>
                                            </p:txEl>
                                          </p:spTgt>
                                        </p:tgtEl>
                                        <p:attrNameLst>
                                          <p:attrName>style.visibility</p:attrName>
                                        </p:attrNameLst>
                                      </p:cBhvr>
                                      <p:to>
                                        <p:strVal val="visible"/>
                                      </p:to>
                                    </p:set>
                                    <p:animEffect transition="in" filter="dissolve">
                                      <p:cBhvr>
                                        <p:cTn id="12" dur="500"/>
                                        <p:tgtEl>
                                          <p:spTgt spid="41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100">
                                            <p:txEl>
                                              <p:pRg st="2" end="2"/>
                                            </p:txEl>
                                          </p:spTgt>
                                        </p:tgtEl>
                                        <p:attrNameLst>
                                          <p:attrName>style.visibility</p:attrName>
                                        </p:attrNameLst>
                                      </p:cBhvr>
                                      <p:to>
                                        <p:strVal val="visible"/>
                                      </p:to>
                                    </p:set>
                                    <p:animEffect transition="in" filter="dissolve">
                                      <p:cBhvr>
                                        <p:cTn id="17" dur="500"/>
                                        <p:tgtEl>
                                          <p:spTgt spid="410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101"/>
                                        </p:tgtEl>
                                        <p:attrNameLst>
                                          <p:attrName>style.visibility</p:attrName>
                                        </p:attrNameLst>
                                      </p:cBhvr>
                                      <p:to>
                                        <p:strVal val="visible"/>
                                      </p:to>
                                    </p:set>
                                    <p:animEffect transition="in" filter="dissolve">
                                      <p:cBhvr>
                                        <p:cTn id="22" dur="5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9" name="Picture 7"/>
          <p:cNvPicPr>
            <a:picLocks noChangeAspect="1" noChangeArrowheads="1"/>
          </p:cNvPicPr>
          <p:nvPr/>
        </p:nvPicPr>
        <p:blipFill>
          <a:blip r:embed="rId3" cstate="print"/>
          <a:srcRect/>
          <a:stretch>
            <a:fillRect/>
          </a:stretch>
        </p:blipFill>
        <p:spPr bwMode="auto">
          <a:xfrm>
            <a:off x="0" y="2362200"/>
            <a:ext cx="9144000" cy="3384550"/>
          </a:xfrm>
          <a:prstGeom prst="rect">
            <a:avLst/>
          </a:prstGeom>
          <a:noFill/>
          <a:ln w="9525">
            <a:noFill/>
            <a:miter lim="800000"/>
            <a:headEnd/>
            <a:tailEnd/>
          </a:ln>
        </p:spPr>
      </p:pic>
      <p:sp>
        <p:nvSpPr>
          <p:cNvPr id="54276" name="Text Box 4"/>
          <p:cNvSpPr txBox="1">
            <a:spLocks noChangeArrowheads="1"/>
          </p:cNvSpPr>
          <p:nvPr/>
        </p:nvSpPr>
        <p:spPr bwMode="auto">
          <a:xfrm>
            <a:off x="0" y="0"/>
            <a:ext cx="9144000" cy="2684463"/>
          </a:xfrm>
          <a:prstGeom prst="rect">
            <a:avLst/>
          </a:prstGeom>
          <a:noFill/>
          <a:ln w="9525">
            <a:noFill/>
            <a:miter lim="800000"/>
            <a:headEnd/>
            <a:tailEnd/>
          </a:ln>
        </p:spPr>
        <p:txBody>
          <a:bodyPr>
            <a:spAutoFit/>
          </a:bodyPr>
          <a:lstStyle/>
          <a:p>
            <a:pPr>
              <a:spcBef>
                <a:spcPct val="50000"/>
              </a:spcBef>
            </a:pPr>
            <a:r>
              <a:rPr lang="en-US" sz="4400" b="1">
                <a:solidFill>
                  <a:srgbClr val="800000"/>
                </a:solidFill>
              </a:rPr>
              <a:t>What is a </a:t>
            </a:r>
            <a:r>
              <a:rPr lang="en-US" sz="4400" b="1">
                <a:solidFill>
                  <a:srgbClr val="800000"/>
                </a:solidFill>
                <a:latin typeface="Cooper Black"/>
              </a:rPr>
              <a:t>galvanometer</a:t>
            </a:r>
            <a:r>
              <a:rPr lang="en-US" sz="4400" b="1">
                <a:solidFill>
                  <a:srgbClr val="800000"/>
                </a:solidFill>
              </a:rPr>
              <a:t>?</a:t>
            </a:r>
          </a:p>
          <a:p>
            <a:pPr>
              <a:spcBef>
                <a:spcPct val="50000"/>
              </a:spcBef>
            </a:pPr>
            <a:r>
              <a:rPr lang="en-US" sz="2800">
                <a:solidFill>
                  <a:srgbClr val="333399"/>
                </a:solidFill>
              </a:rPr>
              <a:t>A galvanometer is an electromagnet that interacts with a  permanent magnet. The stronger the electric current passing through the electromagnet, the more is interacts with the permanent magnet.</a:t>
            </a:r>
          </a:p>
        </p:txBody>
      </p:sp>
      <p:sp>
        <p:nvSpPr>
          <p:cNvPr id="54278" name="Text Box 6"/>
          <p:cNvSpPr txBox="1">
            <a:spLocks noChangeArrowheads="1"/>
          </p:cNvSpPr>
          <p:nvPr/>
        </p:nvSpPr>
        <p:spPr bwMode="auto">
          <a:xfrm>
            <a:off x="0" y="5638801"/>
            <a:ext cx="9144000" cy="1200329"/>
          </a:xfrm>
          <a:prstGeom prst="rect">
            <a:avLst/>
          </a:prstGeom>
          <a:noFill/>
          <a:ln w="9525">
            <a:noFill/>
            <a:miter lim="800000"/>
            <a:headEnd/>
            <a:tailEnd/>
          </a:ln>
        </p:spPr>
        <p:txBody>
          <a:bodyPr wrap="square">
            <a:spAutoFit/>
          </a:bodyPr>
          <a:lstStyle/>
          <a:p>
            <a:pPr>
              <a:spcBef>
                <a:spcPct val="50000"/>
              </a:spcBef>
            </a:pPr>
            <a:r>
              <a:rPr lang="en-US" sz="2400" b="1" dirty="0"/>
              <a:t>The greater the current passing through the wires, the stronger the galvanometer interacts with the permanent magnet.</a:t>
            </a:r>
          </a:p>
        </p:txBody>
      </p:sp>
      <p:sp>
        <p:nvSpPr>
          <p:cNvPr id="54280" name="Text Box 8"/>
          <p:cNvSpPr txBox="1">
            <a:spLocks noChangeArrowheads="1"/>
          </p:cNvSpPr>
          <p:nvPr/>
        </p:nvSpPr>
        <p:spPr bwMode="auto">
          <a:xfrm>
            <a:off x="0" y="4114800"/>
            <a:ext cx="3200400" cy="1421928"/>
          </a:xfrm>
          <a:prstGeom prst="rect">
            <a:avLst/>
          </a:prstGeom>
          <a:noFill/>
          <a:ln w="9525">
            <a:noFill/>
            <a:miter lim="800000"/>
            <a:headEnd/>
            <a:tailEnd/>
          </a:ln>
        </p:spPr>
        <p:txBody>
          <a:bodyPr wrap="square">
            <a:spAutoFit/>
          </a:bodyPr>
          <a:lstStyle/>
          <a:p>
            <a:pPr>
              <a:lnSpc>
                <a:spcPct val="90000"/>
              </a:lnSpc>
              <a:spcBef>
                <a:spcPct val="50000"/>
              </a:spcBef>
            </a:pPr>
            <a:r>
              <a:rPr lang="en-US" sz="2400" b="1" dirty="0"/>
              <a:t>Galvanometers are used as gauges in cars and many other applications.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54276">
                                            <p:txEl>
                                              <p:pRg st="0" end="0"/>
                                            </p:txEl>
                                          </p:spTgt>
                                        </p:tgtEl>
                                        <p:attrNameLst>
                                          <p:attrName>style.visibility</p:attrName>
                                        </p:attrNameLst>
                                      </p:cBhvr>
                                      <p:to>
                                        <p:strVal val="visible"/>
                                      </p:to>
                                    </p:set>
                                    <p:anim calcmode="lin" valueType="num">
                                      <p:cBhvr>
                                        <p:cTn id="7" dur="500" fill="hold"/>
                                        <p:tgtEl>
                                          <p:spTgt spid="54276">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4276">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4276">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427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54276">
                                            <p:txEl>
                                              <p:pRg st="1" end="1"/>
                                            </p:txEl>
                                          </p:spTgt>
                                        </p:tgtEl>
                                        <p:attrNameLst>
                                          <p:attrName>style.visibility</p:attrName>
                                        </p:attrNameLst>
                                      </p:cBhvr>
                                      <p:to>
                                        <p:strVal val="visible"/>
                                      </p:to>
                                    </p:set>
                                    <p:anim calcmode="lin" valueType="num">
                                      <p:cBhvr>
                                        <p:cTn id="15" dur="500" fill="hold"/>
                                        <p:tgtEl>
                                          <p:spTgt spid="54276">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54276">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54276">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5427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54279"/>
                                        </p:tgtEl>
                                        <p:attrNameLst>
                                          <p:attrName>style.visibility</p:attrName>
                                        </p:attrNameLst>
                                      </p:cBhvr>
                                      <p:to>
                                        <p:strVal val="visible"/>
                                      </p:to>
                                    </p:set>
                                    <p:animEffect transition="in" filter="dissolve">
                                      <p:cBhvr>
                                        <p:cTn id="23" dur="500"/>
                                        <p:tgtEl>
                                          <p:spTgt spid="54279"/>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54280"/>
                                        </p:tgtEl>
                                        <p:attrNameLst>
                                          <p:attrName>style.visibility</p:attrName>
                                        </p:attrNameLst>
                                      </p:cBhvr>
                                      <p:to>
                                        <p:strVal val="visible"/>
                                      </p:to>
                                    </p:set>
                                    <p:animEffect transition="in" filter="dissolve">
                                      <p:cBhvr>
                                        <p:cTn id="28" dur="500"/>
                                        <p:tgtEl>
                                          <p:spTgt spid="54280"/>
                                        </p:tgtEl>
                                      </p:cBhvr>
                                    </p:animEffect>
                                  </p:childTnLst>
                                </p:cTn>
                              </p:par>
                            </p:childTnLst>
                          </p:cTn>
                        </p:par>
                      </p:childTnLst>
                    </p:cTn>
                  </p:par>
                  <p:par>
                    <p:cTn id="29" fill="hold">
                      <p:stCondLst>
                        <p:cond delay="indefinite"/>
                      </p:stCondLst>
                      <p:childTnLst>
                        <p:par>
                          <p:cTn id="30" fill="hold">
                            <p:stCondLst>
                              <p:cond delay="0"/>
                            </p:stCondLst>
                            <p:childTnLst>
                              <p:par>
                                <p:cTn id="31" presetID="34" presetClass="entr" presetSubtype="0" fill="hold" grpId="0" nodeType="clickEffect">
                                  <p:stCondLst>
                                    <p:cond delay="0"/>
                                  </p:stCondLst>
                                  <p:childTnLst>
                                    <p:set>
                                      <p:cBhvr>
                                        <p:cTn id="32" dur="1" fill="hold">
                                          <p:stCondLst>
                                            <p:cond delay="0"/>
                                          </p:stCondLst>
                                        </p:cTn>
                                        <p:tgtEl>
                                          <p:spTgt spid="54278"/>
                                        </p:tgtEl>
                                        <p:attrNameLst>
                                          <p:attrName>style.visibility</p:attrName>
                                        </p:attrNameLst>
                                      </p:cBhvr>
                                      <p:to>
                                        <p:strVal val="visible"/>
                                      </p:to>
                                    </p:set>
                                    <p:anim from="(-#ppt_w/2)" to="(#ppt_x)" calcmode="lin" valueType="num">
                                      <p:cBhvr>
                                        <p:cTn id="33" dur="600" fill="hold">
                                          <p:stCondLst>
                                            <p:cond delay="0"/>
                                          </p:stCondLst>
                                        </p:cTn>
                                        <p:tgtEl>
                                          <p:spTgt spid="54278"/>
                                        </p:tgtEl>
                                        <p:attrNameLst>
                                          <p:attrName>ppt_x</p:attrName>
                                        </p:attrNameLst>
                                      </p:cBhvr>
                                    </p:anim>
                                    <p:anim from="0" to="-1.0" calcmode="lin" valueType="num">
                                      <p:cBhvr>
                                        <p:cTn id="34" dur="200" decel="50000" autoRev="1" fill="hold">
                                          <p:stCondLst>
                                            <p:cond delay="600"/>
                                          </p:stCondLst>
                                        </p:cTn>
                                        <p:tgtEl>
                                          <p:spTgt spid="54278"/>
                                        </p:tgtEl>
                                        <p:attrNameLst>
                                          <p:attrName>xshear</p:attrName>
                                        </p:attrNameLst>
                                      </p:cBhvr>
                                    </p:anim>
                                    <p:animScale>
                                      <p:cBhvr>
                                        <p:cTn id="35" dur="200" decel="100000" autoRev="1" fill="hold">
                                          <p:stCondLst>
                                            <p:cond delay="600"/>
                                          </p:stCondLst>
                                        </p:cTn>
                                        <p:tgtEl>
                                          <p:spTgt spid="54278"/>
                                        </p:tgtEl>
                                      </p:cBhvr>
                                      <p:from x="100000" y="100000"/>
                                      <p:to x="80000" y="100000"/>
                                    </p:animScale>
                                    <p:anim by="(#ppt_h/3+#ppt_w*0.1)" calcmode="lin" valueType="num">
                                      <p:cBhvr additive="sum">
                                        <p:cTn id="36" dur="200" decel="100000" autoRev="1" fill="hold">
                                          <p:stCondLst>
                                            <p:cond delay="600"/>
                                          </p:stCondLst>
                                        </p:cTn>
                                        <p:tgtEl>
                                          <p:spTgt spid="5427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build="p"/>
      <p:bldP spid="54278" grpId="0"/>
      <p:bldP spid="5428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Text Box 4"/>
          <p:cNvSpPr txBox="1">
            <a:spLocks noChangeArrowheads="1"/>
          </p:cNvSpPr>
          <p:nvPr/>
        </p:nvSpPr>
        <p:spPr bwMode="auto">
          <a:xfrm>
            <a:off x="0" y="0"/>
            <a:ext cx="9144000" cy="1892300"/>
          </a:xfrm>
          <a:prstGeom prst="rect">
            <a:avLst/>
          </a:prstGeom>
          <a:noFill/>
          <a:ln w="9525">
            <a:noFill/>
            <a:miter lim="800000"/>
            <a:headEnd/>
            <a:tailEnd/>
          </a:ln>
        </p:spPr>
        <p:txBody>
          <a:bodyPr>
            <a:spAutoFit/>
          </a:bodyPr>
          <a:lstStyle/>
          <a:p>
            <a:pPr>
              <a:spcBef>
                <a:spcPct val="50000"/>
              </a:spcBef>
            </a:pPr>
            <a:r>
              <a:rPr lang="en-US" sz="4800" b="1" dirty="0">
                <a:solidFill>
                  <a:srgbClr val="CC0000"/>
                </a:solidFill>
              </a:rPr>
              <a:t>What are </a:t>
            </a:r>
            <a:r>
              <a:rPr lang="en-US" sz="4800" b="1" dirty="0">
                <a:solidFill>
                  <a:srgbClr val="CC0000"/>
                </a:solidFill>
                <a:latin typeface="Jokerman"/>
              </a:rPr>
              <a:t>electric</a:t>
            </a:r>
            <a:r>
              <a:rPr lang="en-US" sz="4800" b="1" dirty="0">
                <a:solidFill>
                  <a:srgbClr val="CC0000"/>
                </a:solidFill>
              </a:rPr>
              <a:t> motors?</a:t>
            </a:r>
          </a:p>
          <a:p>
            <a:pPr>
              <a:spcBef>
                <a:spcPct val="50000"/>
              </a:spcBef>
            </a:pPr>
            <a:r>
              <a:rPr lang="en-US" sz="2800" b="1" dirty="0">
                <a:solidFill>
                  <a:srgbClr val="996633"/>
                </a:solidFill>
              </a:rPr>
              <a:t>An electric motor is a device which changes electrical energy into mechanical energy.</a:t>
            </a:r>
          </a:p>
        </p:txBody>
      </p:sp>
      <p:pic>
        <p:nvPicPr>
          <p:cNvPr id="55301" name="Picture 5"/>
          <p:cNvPicPr>
            <a:picLocks noChangeAspect="1" noChangeArrowheads="1"/>
          </p:cNvPicPr>
          <p:nvPr/>
        </p:nvPicPr>
        <p:blipFill>
          <a:blip r:embed="rId3" cstate="print"/>
          <a:srcRect/>
          <a:stretch>
            <a:fillRect/>
          </a:stretch>
        </p:blipFill>
        <p:spPr bwMode="auto">
          <a:xfrm>
            <a:off x="0" y="2057400"/>
            <a:ext cx="9144000" cy="48910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5300">
                                            <p:txEl>
                                              <p:pRg st="0" end="0"/>
                                            </p:txEl>
                                          </p:spTgt>
                                        </p:tgtEl>
                                        <p:attrNameLst>
                                          <p:attrName>style.visibility</p:attrName>
                                        </p:attrNameLst>
                                      </p:cBhvr>
                                      <p:to>
                                        <p:strVal val="visible"/>
                                      </p:to>
                                    </p:set>
                                    <p:anim calcmode="lin" valueType="num">
                                      <p:cBhvr>
                                        <p:cTn id="7" dur="500" fill="hold"/>
                                        <p:tgtEl>
                                          <p:spTgt spid="5530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5300">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5300">
                                            <p:txEl>
                                              <p:pRg st="1" end="1"/>
                                            </p:txEl>
                                          </p:spTgt>
                                        </p:tgtEl>
                                        <p:attrNameLst>
                                          <p:attrName>style.visibility</p:attrName>
                                        </p:attrNameLst>
                                      </p:cBhvr>
                                      <p:to>
                                        <p:strVal val="visible"/>
                                      </p:to>
                                    </p:set>
                                    <p:anim calcmode="lin" valueType="num">
                                      <p:cBhvr>
                                        <p:cTn id="13" dur="500" fill="hold"/>
                                        <p:tgtEl>
                                          <p:spTgt spid="55300">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5300">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55301"/>
                                        </p:tgtEl>
                                        <p:attrNameLst>
                                          <p:attrName>style.visibility</p:attrName>
                                        </p:attrNameLst>
                                      </p:cBhvr>
                                      <p:to>
                                        <p:strVal val="visible"/>
                                      </p:to>
                                    </p:set>
                                    <p:animEffect transition="in" filter="dissolve">
                                      <p:cBhvr>
                                        <p:cTn id="19" dur="500"/>
                                        <p:tgtEl>
                                          <p:spTgt spid="55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4" name="Picture 4"/>
          <p:cNvPicPr>
            <a:picLocks noChangeAspect="1" noChangeArrowheads="1"/>
          </p:cNvPicPr>
          <p:nvPr/>
        </p:nvPicPr>
        <p:blipFill>
          <a:blip r:embed="rId3" cstate="print"/>
          <a:srcRect/>
          <a:stretch>
            <a:fillRect/>
          </a:stretch>
        </p:blipFill>
        <p:spPr bwMode="auto">
          <a:xfrm>
            <a:off x="0" y="1098550"/>
            <a:ext cx="9144000" cy="4845050"/>
          </a:xfrm>
          <a:prstGeom prst="rect">
            <a:avLst/>
          </a:prstGeom>
          <a:noFill/>
          <a:ln w="9525">
            <a:noFill/>
            <a:miter lim="800000"/>
            <a:headEnd/>
            <a:tailEnd/>
          </a:ln>
        </p:spPr>
      </p:pic>
      <p:sp>
        <p:nvSpPr>
          <p:cNvPr id="56325" name="Text Box 5"/>
          <p:cNvSpPr txBox="1">
            <a:spLocks noChangeArrowheads="1"/>
          </p:cNvSpPr>
          <p:nvPr/>
        </p:nvSpPr>
        <p:spPr bwMode="auto">
          <a:xfrm>
            <a:off x="0" y="6019800"/>
            <a:ext cx="4359275" cy="523220"/>
          </a:xfrm>
          <a:prstGeom prst="rect">
            <a:avLst/>
          </a:prstGeom>
          <a:noFill/>
          <a:ln w="9525">
            <a:noFill/>
            <a:miter lim="800000"/>
            <a:headEnd/>
            <a:tailEnd/>
          </a:ln>
        </p:spPr>
        <p:txBody>
          <a:bodyPr wrap="square">
            <a:spAutoFit/>
          </a:bodyPr>
          <a:lstStyle/>
          <a:p>
            <a:r>
              <a:rPr lang="en-US" sz="2800" b="1" dirty="0">
                <a:solidFill>
                  <a:srgbClr val="008000"/>
                </a:solidFill>
              </a:rPr>
              <a:t>Go to the next slide </a:t>
            </a:r>
            <a:r>
              <a:rPr lang="en-US" sz="2800" b="1" dirty="0">
                <a:solidFill>
                  <a:srgbClr val="008000"/>
                </a:solidFill>
                <a:sym typeface="Wingdings" pitchFamily="2" charset="2"/>
              </a:rPr>
              <a:t></a:t>
            </a:r>
            <a:endParaRPr lang="en-US" sz="2800" b="1" dirty="0">
              <a:solidFill>
                <a:srgbClr val="008000"/>
              </a:solidFill>
            </a:endParaRPr>
          </a:p>
        </p:txBody>
      </p:sp>
      <p:sp>
        <p:nvSpPr>
          <p:cNvPr id="56326" name="Text Box 6"/>
          <p:cNvSpPr txBox="1">
            <a:spLocks noChangeArrowheads="1"/>
          </p:cNvSpPr>
          <p:nvPr/>
        </p:nvSpPr>
        <p:spPr bwMode="auto">
          <a:xfrm>
            <a:off x="0" y="0"/>
            <a:ext cx="9144000" cy="762000"/>
          </a:xfrm>
          <a:prstGeom prst="rect">
            <a:avLst/>
          </a:prstGeom>
          <a:noFill/>
          <a:ln w="9525">
            <a:noFill/>
            <a:miter lim="800000"/>
            <a:headEnd/>
            <a:tailEnd/>
          </a:ln>
        </p:spPr>
        <p:txBody>
          <a:bodyPr>
            <a:spAutoFit/>
          </a:bodyPr>
          <a:lstStyle/>
          <a:p>
            <a:pPr>
              <a:spcBef>
                <a:spcPct val="50000"/>
              </a:spcBef>
            </a:pPr>
            <a:r>
              <a:rPr lang="en-US" sz="4400" dirty="0">
                <a:solidFill>
                  <a:srgbClr val="CC0000"/>
                </a:solidFill>
              </a:rPr>
              <a:t>How does an </a:t>
            </a:r>
            <a:r>
              <a:rPr lang="en-US" sz="4400" dirty="0">
                <a:solidFill>
                  <a:srgbClr val="CC0000"/>
                </a:solidFill>
                <a:latin typeface="Jokerman"/>
              </a:rPr>
              <a:t>electric</a:t>
            </a:r>
            <a:r>
              <a:rPr lang="en-US" sz="4400" dirty="0">
                <a:solidFill>
                  <a:srgbClr val="CC0000"/>
                </a:solidFill>
              </a:rPr>
              <a:t> motor work?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6326"/>
                                        </p:tgtEl>
                                        <p:attrNameLst>
                                          <p:attrName>style.visibility</p:attrName>
                                        </p:attrNameLst>
                                      </p:cBhvr>
                                      <p:to>
                                        <p:strVal val="visible"/>
                                      </p:to>
                                    </p:set>
                                    <p:animEffect transition="in" filter="dissolve">
                                      <p:cBhvr>
                                        <p:cTn id="7" dur="500"/>
                                        <p:tgtEl>
                                          <p:spTgt spid="5632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6324"/>
                                        </p:tgtEl>
                                        <p:attrNameLst>
                                          <p:attrName>style.visibility</p:attrName>
                                        </p:attrNameLst>
                                      </p:cBhvr>
                                      <p:to>
                                        <p:strVal val="visible"/>
                                      </p:to>
                                    </p:set>
                                    <p:animEffect transition="in" filter="dissolve">
                                      <p:cBhvr>
                                        <p:cTn id="12" dur="500"/>
                                        <p:tgtEl>
                                          <p:spTgt spid="5632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56325"/>
                                        </p:tgtEl>
                                        <p:attrNameLst>
                                          <p:attrName>style.visibility</p:attrName>
                                        </p:attrNameLst>
                                      </p:cBhvr>
                                      <p:to>
                                        <p:strVal val="visible"/>
                                      </p:to>
                                    </p:set>
                                    <p:anim calcmode="lin" valueType="num">
                                      <p:cBhvr additive="base">
                                        <p:cTn id="17" dur="2000" fill="hold"/>
                                        <p:tgtEl>
                                          <p:spTgt spid="56325"/>
                                        </p:tgtEl>
                                        <p:attrNameLst>
                                          <p:attrName>ppt_x</p:attrName>
                                        </p:attrNameLst>
                                      </p:cBhvr>
                                      <p:tavLst>
                                        <p:tav tm="0">
                                          <p:val>
                                            <p:strVal val="0-#ppt_w/2"/>
                                          </p:val>
                                        </p:tav>
                                        <p:tav tm="100000">
                                          <p:val>
                                            <p:strVal val="#ppt_x"/>
                                          </p:val>
                                        </p:tav>
                                      </p:tavLst>
                                    </p:anim>
                                    <p:anim calcmode="lin" valueType="num">
                                      <p:cBhvr additive="base">
                                        <p:cTn id="18" dur="2000" fill="hold"/>
                                        <p:tgtEl>
                                          <p:spTgt spid="563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5" grpId="0"/>
      <p:bldP spid="5632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8" name="Picture 4"/>
          <p:cNvPicPr>
            <a:picLocks noChangeAspect="1" noChangeArrowheads="1"/>
          </p:cNvPicPr>
          <p:nvPr/>
        </p:nvPicPr>
        <p:blipFill>
          <a:blip r:embed="rId3" cstate="print"/>
          <a:srcRect/>
          <a:stretch>
            <a:fillRect/>
          </a:stretch>
        </p:blipFill>
        <p:spPr bwMode="auto">
          <a:xfrm>
            <a:off x="0" y="304800"/>
            <a:ext cx="9144000" cy="5257800"/>
          </a:xfrm>
          <a:prstGeom prst="rect">
            <a:avLst/>
          </a:prstGeom>
          <a:noFill/>
          <a:ln w="9525">
            <a:noFill/>
            <a:miter lim="800000"/>
            <a:headEnd/>
            <a:tailEnd/>
          </a:ln>
        </p:spPr>
      </p:pic>
      <p:sp>
        <p:nvSpPr>
          <p:cNvPr id="57349" name="Text Box 5"/>
          <p:cNvSpPr txBox="1">
            <a:spLocks noChangeArrowheads="1"/>
          </p:cNvSpPr>
          <p:nvPr/>
        </p:nvSpPr>
        <p:spPr bwMode="auto">
          <a:xfrm>
            <a:off x="0" y="5745163"/>
            <a:ext cx="9144000" cy="579437"/>
          </a:xfrm>
          <a:prstGeom prst="rect">
            <a:avLst/>
          </a:prstGeom>
          <a:noFill/>
          <a:ln w="9525">
            <a:noFill/>
            <a:miter lim="800000"/>
            <a:headEnd/>
            <a:tailEnd/>
          </a:ln>
        </p:spPr>
        <p:txBody>
          <a:bodyPr>
            <a:spAutoFit/>
          </a:bodyPr>
          <a:lstStyle/>
          <a:p>
            <a:pPr>
              <a:spcBef>
                <a:spcPct val="50000"/>
              </a:spcBef>
            </a:pPr>
            <a:r>
              <a:rPr lang="en-US" sz="3200">
                <a:solidFill>
                  <a:srgbClr val="008000"/>
                </a:solidFill>
              </a:rPr>
              <a:t>Simple as that!!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7348"/>
                                        </p:tgtEl>
                                        <p:attrNameLst>
                                          <p:attrName>style.visibility</p:attrName>
                                        </p:attrNameLst>
                                      </p:cBhvr>
                                      <p:to>
                                        <p:strVal val="visible"/>
                                      </p:to>
                                    </p:set>
                                    <p:animEffect transition="in" filter="dissolve">
                                      <p:cBhvr>
                                        <p:cTn id="7" dur="500"/>
                                        <p:tgtEl>
                                          <p:spTgt spid="5734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7349"/>
                                        </p:tgtEl>
                                        <p:attrNameLst>
                                          <p:attrName>style.visibility</p:attrName>
                                        </p:attrNameLst>
                                      </p:cBhvr>
                                      <p:to>
                                        <p:strVal val="visible"/>
                                      </p:to>
                                    </p:set>
                                    <p:anim calcmode="lin" valueType="num">
                                      <p:cBhvr additive="base">
                                        <p:cTn id="12" dur="2000" fill="hold"/>
                                        <p:tgtEl>
                                          <p:spTgt spid="57349"/>
                                        </p:tgtEl>
                                        <p:attrNameLst>
                                          <p:attrName>ppt_x</p:attrName>
                                        </p:attrNameLst>
                                      </p:cBhvr>
                                      <p:tavLst>
                                        <p:tav tm="0">
                                          <p:val>
                                            <p:strVal val="#ppt_x"/>
                                          </p:val>
                                        </p:tav>
                                        <p:tav tm="100000">
                                          <p:val>
                                            <p:strVal val="#ppt_x"/>
                                          </p:val>
                                        </p:tav>
                                      </p:tavLst>
                                    </p:anim>
                                    <p:anim calcmode="lin" valueType="num">
                                      <p:cBhvr additive="base">
                                        <p:cTn id="13" dur="2000" fill="hold"/>
                                        <p:tgtEl>
                                          <p:spTgt spid="573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Text Box 4"/>
          <p:cNvSpPr txBox="1">
            <a:spLocks noChangeArrowheads="1"/>
          </p:cNvSpPr>
          <p:nvPr/>
        </p:nvSpPr>
        <p:spPr bwMode="auto">
          <a:xfrm>
            <a:off x="0" y="0"/>
            <a:ext cx="9144000" cy="5310188"/>
          </a:xfrm>
          <a:prstGeom prst="rect">
            <a:avLst/>
          </a:prstGeom>
          <a:noFill/>
          <a:ln w="9525">
            <a:noFill/>
            <a:miter lim="800000"/>
            <a:headEnd/>
            <a:tailEnd/>
          </a:ln>
        </p:spPr>
        <p:txBody>
          <a:bodyPr>
            <a:spAutoFit/>
          </a:bodyPr>
          <a:lstStyle/>
          <a:p>
            <a:pPr>
              <a:spcBef>
                <a:spcPct val="50000"/>
              </a:spcBef>
            </a:pPr>
            <a:r>
              <a:rPr lang="en-US" sz="2800">
                <a:solidFill>
                  <a:srgbClr val="008000"/>
                </a:solidFill>
              </a:rPr>
              <a:t>We have seen how electricity can produce a magnetic field, but a magnetic field can also produce electricity! How?</a:t>
            </a:r>
          </a:p>
          <a:p>
            <a:pPr>
              <a:spcBef>
                <a:spcPct val="50000"/>
              </a:spcBef>
            </a:pPr>
            <a:r>
              <a:rPr lang="en-US" sz="2800">
                <a:solidFill>
                  <a:srgbClr val="CC0000"/>
                </a:solidFill>
              </a:rPr>
              <a:t>What is electromagnetic induction?</a:t>
            </a:r>
          </a:p>
          <a:p>
            <a:pPr>
              <a:spcBef>
                <a:spcPct val="50000"/>
              </a:spcBef>
            </a:pPr>
            <a:r>
              <a:rPr lang="en-US" sz="2800">
                <a:solidFill>
                  <a:srgbClr val="800000"/>
                </a:solidFill>
              </a:rPr>
              <a:t>Moving a loop of wire through a magnetic field produces an electric current. This is electromagnetic induction.</a:t>
            </a:r>
          </a:p>
          <a:p>
            <a:pPr>
              <a:spcBef>
                <a:spcPct val="50000"/>
              </a:spcBef>
            </a:pPr>
            <a:r>
              <a:rPr lang="en-US" sz="2800">
                <a:solidFill>
                  <a:srgbClr val="006699"/>
                </a:solidFill>
              </a:rPr>
              <a:t>A </a:t>
            </a:r>
            <a:r>
              <a:rPr lang="en-US" sz="2800">
                <a:solidFill>
                  <a:srgbClr val="006699"/>
                </a:solidFill>
                <a:latin typeface="Goudy Stout" pitchFamily="18" charset="0"/>
              </a:rPr>
              <a:t>generator</a:t>
            </a:r>
            <a:r>
              <a:rPr lang="en-US" sz="2800">
                <a:solidFill>
                  <a:srgbClr val="006699"/>
                </a:solidFill>
              </a:rPr>
              <a:t> is used to convert mechanical energy into electrical energy by electromagnetic induction.</a:t>
            </a:r>
          </a:p>
          <a:p>
            <a:pPr>
              <a:spcBef>
                <a:spcPct val="50000"/>
              </a:spcBef>
            </a:pPr>
            <a:r>
              <a:rPr lang="en-US" sz="3200">
                <a:solidFill>
                  <a:srgbClr val="CC0000"/>
                </a:solidFill>
              </a:rPr>
              <a:t>Carefully study the next diagrams: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58372">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58372">
                                            <p:txEl>
                                              <p:pRg st="0" end="0"/>
                                            </p:txEl>
                                          </p:spTgt>
                                        </p:tgtEl>
                                        <p:attrNameLst>
                                          <p:attrName>ppt_x</p:attrName>
                                        </p:attrNameLst>
                                      </p:cBhvr>
                                    </p:anim>
                                    <p:anim from="0" to="-1.0" calcmode="lin" valueType="num">
                                      <p:cBhvr>
                                        <p:cTn id="8" dur="200" decel="50000" autoRev="1" fill="hold">
                                          <p:stCondLst>
                                            <p:cond delay="600"/>
                                          </p:stCondLst>
                                        </p:cTn>
                                        <p:tgtEl>
                                          <p:spTgt spid="58372">
                                            <p:txEl>
                                              <p:pRg st="0" end="0"/>
                                            </p:txEl>
                                          </p:spTgt>
                                        </p:tgtEl>
                                        <p:attrNameLst>
                                          <p:attrName>xshear</p:attrName>
                                        </p:attrNameLst>
                                      </p:cBhvr>
                                    </p:anim>
                                    <p:animScale>
                                      <p:cBhvr>
                                        <p:cTn id="9" dur="200" decel="100000" autoRev="1" fill="hold">
                                          <p:stCondLst>
                                            <p:cond delay="600"/>
                                          </p:stCondLst>
                                        </p:cTn>
                                        <p:tgtEl>
                                          <p:spTgt spid="58372">
                                            <p:txEl>
                                              <p:pRg st="0" end="0"/>
                                            </p:txEl>
                                          </p:spTgt>
                                        </p:tgtEl>
                                      </p:cBhvr>
                                      <p:from x="100000" y="100000"/>
                                      <p:to x="80000" y="100000"/>
                                    </p:animScale>
                                    <p:anim by="(#ppt_h/3+#ppt_w*0.1)" calcmode="lin" valueType="num">
                                      <p:cBhvr additive="sum">
                                        <p:cTn id="10" dur="200" decel="100000" autoRev="1" fill="hold">
                                          <p:stCondLst>
                                            <p:cond delay="600"/>
                                          </p:stCondLst>
                                        </p:cTn>
                                        <p:tgtEl>
                                          <p:spTgt spid="58372">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58372">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58372">
                                            <p:txEl>
                                              <p:pRg st="1" end="1"/>
                                            </p:txEl>
                                          </p:spTgt>
                                        </p:tgtEl>
                                        <p:attrNameLst>
                                          <p:attrName>ppt_x</p:attrName>
                                        </p:attrNameLst>
                                      </p:cBhvr>
                                    </p:anim>
                                    <p:anim from="0" to="-1.0" calcmode="lin" valueType="num">
                                      <p:cBhvr>
                                        <p:cTn id="16" dur="200" decel="50000" autoRev="1" fill="hold">
                                          <p:stCondLst>
                                            <p:cond delay="600"/>
                                          </p:stCondLst>
                                        </p:cTn>
                                        <p:tgtEl>
                                          <p:spTgt spid="58372">
                                            <p:txEl>
                                              <p:pRg st="1" end="1"/>
                                            </p:txEl>
                                          </p:spTgt>
                                        </p:tgtEl>
                                        <p:attrNameLst>
                                          <p:attrName>xshear</p:attrName>
                                        </p:attrNameLst>
                                      </p:cBhvr>
                                    </p:anim>
                                    <p:animScale>
                                      <p:cBhvr>
                                        <p:cTn id="17" dur="200" decel="100000" autoRev="1" fill="hold">
                                          <p:stCondLst>
                                            <p:cond delay="600"/>
                                          </p:stCondLst>
                                        </p:cTn>
                                        <p:tgtEl>
                                          <p:spTgt spid="58372">
                                            <p:txEl>
                                              <p:pRg st="1" end="1"/>
                                            </p:txEl>
                                          </p:spTgt>
                                        </p:tgtEl>
                                      </p:cBhvr>
                                      <p:from x="100000" y="100000"/>
                                      <p:to x="80000" y="100000"/>
                                    </p:animScale>
                                    <p:anim by="(#ppt_h/3+#ppt_w*0.1)" calcmode="lin" valueType="num">
                                      <p:cBhvr additive="sum">
                                        <p:cTn id="18" dur="200" decel="100000" autoRev="1" fill="hold">
                                          <p:stCondLst>
                                            <p:cond delay="600"/>
                                          </p:stCondLst>
                                        </p:cTn>
                                        <p:tgtEl>
                                          <p:spTgt spid="58372">
                                            <p:txEl>
                                              <p:pRg st="1" end="1"/>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58372">
                                            <p:txEl>
                                              <p:pRg st="2" end="2"/>
                                            </p:txEl>
                                          </p:spTgt>
                                        </p:tgtEl>
                                        <p:attrNameLst>
                                          <p:attrName>style.visibility</p:attrName>
                                        </p:attrNameLst>
                                      </p:cBhvr>
                                      <p:to>
                                        <p:strVal val="visible"/>
                                      </p:to>
                                    </p:set>
                                    <p:anim from="(-#ppt_w/2)" to="(#ppt_x)" calcmode="lin" valueType="num">
                                      <p:cBhvr>
                                        <p:cTn id="23" dur="600" fill="hold">
                                          <p:stCondLst>
                                            <p:cond delay="0"/>
                                          </p:stCondLst>
                                        </p:cTn>
                                        <p:tgtEl>
                                          <p:spTgt spid="58372">
                                            <p:txEl>
                                              <p:pRg st="2" end="2"/>
                                            </p:txEl>
                                          </p:spTgt>
                                        </p:tgtEl>
                                        <p:attrNameLst>
                                          <p:attrName>ppt_x</p:attrName>
                                        </p:attrNameLst>
                                      </p:cBhvr>
                                    </p:anim>
                                    <p:anim from="0" to="-1.0" calcmode="lin" valueType="num">
                                      <p:cBhvr>
                                        <p:cTn id="24" dur="200" decel="50000" autoRev="1" fill="hold">
                                          <p:stCondLst>
                                            <p:cond delay="600"/>
                                          </p:stCondLst>
                                        </p:cTn>
                                        <p:tgtEl>
                                          <p:spTgt spid="58372">
                                            <p:txEl>
                                              <p:pRg st="2" end="2"/>
                                            </p:txEl>
                                          </p:spTgt>
                                        </p:tgtEl>
                                        <p:attrNameLst>
                                          <p:attrName>xshear</p:attrName>
                                        </p:attrNameLst>
                                      </p:cBhvr>
                                    </p:anim>
                                    <p:animScale>
                                      <p:cBhvr>
                                        <p:cTn id="25" dur="200" decel="100000" autoRev="1" fill="hold">
                                          <p:stCondLst>
                                            <p:cond delay="600"/>
                                          </p:stCondLst>
                                        </p:cTn>
                                        <p:tgtEl>
                                          <p:spTgt spid="58372">
                                            <p:txEl>
                                              <p:pRg st="2" end="2"/>
                                            </p:txEl>
                                          </p:spTgt>
                                        </p:tgtEl>
                                      </p:cBhvr>
                                      <p:from x="100000" y="100000"/>
                                      <p:to x="80000" y="100000"/>
                                    </p:animScale>
                                    <p:anim by="(#ppt_h/3+#ppt_w*0.1)" calcmode="lin" valueType="num">
                                      <p:cBhvr additive="sum">
                                        <p:cTn id="26" dur="200" decel="100000" autoRev="1" fill="hold">
                                          <p:stCondLst>
                                            <p:cond delay="600"/>
                                          </p:stCondLst>
                                        </p:cTn>
                                        <p:tgtEl>
                                          <p:spTgt spid="58372">
                                            <p:txEl>
                                              <p:pRg st="2" end="2"/>
                                            </p:txEl>
                                          </p:spTgt>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grpId="0" nodeType="clickEffect">
                                  <p:stCondLst>
                                    <p:cond delay="0"/>
                                  </p:stCondLst>
                                  <p:childTnLst>
                                    <p:set>
                                      <p:cBhvr>
                                        <p:cTn id="30" dur="1" fill="hold">
                                          <p:stCondLst>
                                            <p:cond delay="0"/>
                                          </p:stCondLst>
                                        </p:cTn>
                                        <p:tgtEl>
                                          <p:spTgt spid="58372">
                                            <p:txEl>
                                              <p:pRg st="3" end="3"/>
                                            </p:txEl>
                                          </p:spTgt>
                                        </p:tgtEl>
                                        <p:attrNameLst>
                                          <p:attrName>style.visibility</p:attrName>
                                        </p:attrNameLst>
                                      </p:cBhvr>
                                      <p:to>
                                        <p:strVal val="visible"/>
                                      </p:to>
                                    </p:set>
                                    <p:anim from="(-#ppt_w/2)" to="(#ppt_x)" calcmode="lin" valueType="num">
                                      <p:cBhvr>
                                        <p:cTn id="31" dur="600" fill="hold">
                                          <p:stCondLst>
                                            <p:cond delay="0"/>
                                          </p:stCondLst>
                                        </p:cTn>
                                        <p:tgtEl>
                                          <p:spTgt spid="58372">
                                            <p:txEl>
                                              <p:pRg st="3" end="3"/>
                                            </p:txEl>
                                          </p:spTgt>
                                        </p:tgtEl>
                                        <p:attrNameLst>
                                          <p:attrName>ppt_x</p:attrName>
                                        </p:attrNameLst>
                                      </p:cBhvr>
                                    </p:anim>
                                    <p:anim from="0" to="-1.0" calcmode="lin" valueType="num">
                                      <p:cBhvr>
                                        <p:cTn id="32" dur="200" decel="50000" autoRev="1" fill="hold">
                                          <p:stCondLst>
                                            <p:cond delay="600"/>
                                          </p:stCondLst>
                                        </p:cTn>
                                        <p:tgtEl>
                                          <p:spTgt spid="58372">
                                            <p:txEl>
                                              <p:pRg st="3" end="3"/>
                                            </p:txEl>
                                          </p:spTgt>
                                        </p:tgtEl>
                                        <p:attrNameLst>
                                          <p:attrName>xshear</p:attrName>
                                        </p:attrNameLst>
                                      </p:cBhvr>
                                    </p:anim>
                                    <p:animScale>
                                      <p:cBhvr>
                                        <p:cTn id="33" dur="200" decel="100000" autoRev="1" fill="hold">
                                          <p:stCondLst>
                                            <p:cond delay="600"/>
                                          </p:stCondLst>
                                        </p:cTn>
                                        <p:tgtEl>
                                          <p:spTgt spid="58372">
                                            <p:txEl>
                                              <p:pRg st="3" end="3"/>
                                            </p:txEl>
                                          </p:spTgt>
                                        </p:tgtEl>
                                      </p:cBhvr>
                                      <p:from x="100000" y="100000"/>
                                      <p:to x="80000" y="100000"/>
                                    </p:animScale>
                                    <p:anim by="(#ppt_h/3+#ppt_w*0.1)" calcmode="lin" valueType="num">
                                      <p:cBhvr additive="sum">
                                        <p:cTn id="34" dur="200" decel="100000" autoRev="1" fill="hold">
                                          <p:stCondLst>
                                            <p:cond delay="600"/>
                                          </p:stCondLst>
                                        </p:cTn>
                                        <p:tgtEl>
                                          <p:spTgt spid="58372">
                                            <p:txEl>
                                              <p:pRg st="3" end="3"/>
                                            </p:txEl>
                                          </p:spTgt>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34" presetClass="entr" presetSubtype="0" fill="hold" grpId="0" nodeType="clickEffect">
                                  <p:stCondLst>
                                    <p:cond delay="0"/>
                                  </p:stCondLst>
                                  <p:childTnLst>
                                    <p:set>
                                      <p:cBhvr>
                                        <p:cTn id="38" dur="1" fill="hold">
                                          <p:stCondLst>
                                            <p:cond delay="0"/>
                                          </p:stCondLst>
                                        </p:cTn>
                                        <p:tgtEl>
                                          <p:spTgt spid="58372">
                                            <p:txEl>
                                              <p:pRg st="4" end="4"/>
                                            </p:txEl>
                                          </p:spTgt>
                                        </p:tgtEl>
                                        <p:attrNameLst>
                                          <p:attrName>style.visibility</p:attrName>
                                        </p:attrNameLst>
                                      </p:cBhvr>
                                      <p:to>
                                        <p:strVal val="visible"/>
                                      </p:to>
                                    </p:set>
                                    <p:anim from="(-#ppt_w/2)" to="(#ppt_x)" calcmode="lin" valueType="num">
                                      <p:cBhvr>
                                        <p:cTn id="39" dur="600" fill="hold">
                                          <p:stCondLst>
                                            <p:cond delay="0"/>
                                          </p:stCondLst>
                                        </p:cTn>
                                        <p:tgtEl>
                                          <p:spTgt spid="58372">
                                            <p:txEl>
                                              <p:pRg st="4" end="4"/>
                                            </p:txEl>
                                          </p:spTgt>
                                        </p:tgtEl>
                                        <p:attrNameLst>
                                          <p:attrName>ppt_x</p:attrName>
                                        </p:attrNameLst>
                                      </p:cBhvr>
                                    </p:anim>
                                    <p:anim from="0" to="-1.0" calcmode="lin" valueType="num">
                                      <p:cBhvr>
                                        <p:cTn id="40" dur="200" decel="50000" autoRev="1" fill="hold">
                                          <p:stCondLst>
                                            <p:cond delay="600"/>
                                          </p:stCondLst>
                                        </p:cTn>
                                        <p:tgtEl>
                                          <p:spTgt spid="58372">
                                            <p:txEl>
                                              <p:pRg st="4" end="4"/>
                                            </p:txEl>
                                          </p:spTgt>
                                        </p:tgtEl>
                                        <p:attrNameLst>
                                          <p:attrName>xshear</p:attrName>
                                        </p:attrNameLst>
                                      </p:cBhvr>
                                    </p:anim>
                                    <p:animScale>
                                      <p:cBhvr>
                                        <p:cTn id="41" dur="200" decel="100000" autoRev="1" fill="hold">
                                          <p:stCondLst>
                                            <p:cond delay="600"/>
                                          </p:stCondLst>
                                        </p:cTn>
                                        <p:tgtEl>
                                          <p:spTgt spid="58372">
                                            <p:txEl>
                                              <p:pRg st="4" end="4"/>
                                            </p:txEl>
                                          </p:spTgt>
                                        </p:tgtEl>
                                      </p:cBhvr>
                                      <p:from x="100000" y="100000"/>
                                      <p:to x="80000" y="100000"/>
                                    </p:animScale>
                                    <p:anim by="(#ppt_h/3+#ppt_w*0.1)" calcmode="lin" valueType="num">
                                      <p:cBhvr additive="sum">
                                        <p:cTn id="42" dur="200" decel="100000" autoRev="1" fill="hold">
                                          <p:stCondLst>
                                            <p:cond delay="600"/>
                                          </p:stCondLst>
                                        </p:cTn>
                                        <p:tgtEl>
                                          <p:spTgt spid="58372">
                                            <p:txEl>
                                              <p:pRg st="4" end="4"/>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6" name="Picture 4"/>
          <p:cNvPicPr>
            <a:picLocks noChangeAspect="1" noChangeArrowheads="1"/>
          </p:cNvPicPr>
          <p:nvPr/>
        </p:nvPicPr>
        <p:blipFill>
          <a:blip r:embed="rId3" cstate="print"/>
          <a:srcRect/>
          <a:stretch>
            <a:fillRect/>
          </a:stretch>
        </p:blipFill>
        <p:spPr bwMode="auto">
          <a:xfrm>
            <a:off x="0" y="0"/>
            <a:ext cx="3632200" cy="3657600"/>
          </a:xfrm>
          <a:prstGeom prst="rect">
            <a:avLst/>
          </a:prstGeom>
          <a:noFill/>
          <a:ln w="9525">
            <a:noFill/>
            <a:miter lim="800000"/>
            <a:headEnd/>
            <a:tailEnd/>
          </a:ln>
        </p:spPr>
      </p:pic>
      <p:pic>
        <p:nvPicPr>
          <p:cNvPr id="59397" name="Picture 5"/>
          <p:cNvPicPr>
            <a:picLocks noChangeAspect="1" noChangeArrowheads="1"/>
          </p:cNvPicPr>
          <p:nvPr/>
        </p:nvPicPr>
        <p:blipFill>
          <a:blip r:embed="rId4" cstate="print"/>
          <a:srcRect/>
          <a:stretch>
            <a:fillRect/>
          </a:stretch>
        </p:blipFill>
        <p:spPr bwMode="auto">
          <a:xfrm>
            <a:off x="3429000" y="0"/>
            <a:ext cx="5715000" cy="1089025"/>
          </a:xfrm>
          <a:prstGeom prst="rect">
            <a:avLst/>
          </a:prstGeom>
          <a:noFill/>
          <a:ln w="9525">
            <a:noFill/>
            <a:miter lim="800000"/>
            <a:headEnd/>
            <a:tailEnd/>
          </a:ln>
        </p:spPr>
      </p:pic>
      <p:pic>
        <p:nvPicPr>
          <p:cNvPr id="59398" name="Picture 6"/>
          <p:cNvPicPr>
            <a:picLocks noChangeAspect="1" noChangeArrowheads="1"/>
          </p:cNvPicPr>
          <p:nvPr/>
        </p:nvPicPr>
        <p:blipFill>
          <a:blip r:embed="rId5" cstate="print"/>
          <a:srcRect/>
          <a:stretch>
            <a:fillRect/>
          </a:stretch>
        </p:blipFill>
        <p:spPr bwMode="auto">
          <a:xfrm>
            <a:off x="762000" y="3486150"/>
            <a:ext cx="8382000" cy="3371850"/>
          </a:xfrm>
          <a:prstGeom prst="rect">
            <a:avLst/>
          </a:prstGeom>
          <a:noFill/>
          <a:ln w="9525">
            <a:noFill/>
            <a:miter lim="800000"/>
            <a:headEnd/>
            <a:tailEnd/>
          </a:ln>
        </p:spPr>
      </p:pic>
      <p:pic>
        <p:nvPicPr>
          <p:cNvPr id="59399" name="Picture 7"/>
          <p:cNvPicPr>
            <a:picLocks noChangeAspect="1" noChangeArrowheads="1"/>
          </p:cNvPicPr>
          <p:nvPr/>
        </p:nvPicPr>
        <p:blipFill>
          <a:blip r:embed="rId6" cstate="print"/>
          <a:srcRect/>
          <a:stretch>
            <a:fillRect/>
          </a:stretch>
        </p:blipFill>
        <p:spPr bwMode="auto">
          <a:xfrm>
            <a:off x="4876800" y="2209800"/>
            <a:ext cx="3733800" cy="1374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9396"/>
                                        </p:tgtEl>
                                        <p:attrNameLst>
                                          <p:attrName>style.visibility</p:attrName>
                                        </p:attrNameLst>
                                      </p:cBhvr>
                                      <p:to>
                                        <p:strVal val="visible"/>
                                      </p:to>
                                    </p:set>
                                    <p:animEffect transition="in" filter="dissolve">
                                      <p:cBhvr>
                                        <p:cTn id="7" dur="500"/>
                                        <p:tgtEl>
                                          <p:spTgt spid="59396"/>
                                        </p:tgtEl>
                                      </p:cBhvr>
                                    </p:animEffect>
                                  </p:childTnLst>
                                </p:cTn>
                              </p:par>
                              <p:par>
                                <p:cTn id="8" presetID="9" presetClass="entr" presetSubtype="0" fill="hold" nodeType="withEffect">
                                  <p:stCondLst>
                                    <p:cond delay="0"/>
                                  </p:stCondLst>
                                  <p:childTnLst>
                                    <p:set>
                                      <p:cBhvr>
                                        <p:cTn id="9" dur="1" fill="hold">
                                          <p:stCondLst>
                                            <p:cond delay="0"/>
                                          </p:stCondLst>
                                        </p:cTn>
                                        <p:tgtEl>
                                          <p:spTgt spid="59397"/>
                                        </p:tgtEl>
                                        <p:attrNameLst>
                                          <p:attrName>style.visibility</p:attrName>
                                        </p:attrNameLst>
                                      </p:cBhvr>
                                      <p:to>
                                        <p:strVal val="visible"/>
                                      </p:to>
                                    </p:set>
                                    <p:animEffect transition="in" filter="dissolve">
                                      <p:cBhvr>
                                        <p:cTn id="10" dur="500"/>
                                        <p:tgtEl>
                                          <p:spTgt spid="5939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nodeType="clickEffect">
                                  <p:stCondLst>
                                    <p:cond delay="0"/>
                                  </p:stCondLst>
                                  <p:childTnLst>
                                    <p:anim calcmode="lin" valueType="num">
                                      <p:cBhvr additive="base">
                                        <p:cTn id="14" dur="500"/>
                                        <p:tgtEl>
                                          <p:spTgt spid="59396"/>
                                        </p:tgtEl>
                                        <p:attrNameLst>
                                          <p:attrName>ppt_x</p:attrName>
                                        </p:attrNameLst>
                                      </p:cBhvr>
                                      <p:tavLst>
                                        <p:tav tm="0">
                                          <p:val>
                                            <p:strVal val="ppt_x"/>
                                          </p:val>
                                        </p:tav>
                                        <p:tav tm="100000">
                                          <p:val>
                                            <p:strVal val="ppt_x"/>
                                          </p:val>
                                        </p:tav>
                                      </p:tavLst>
                                    </p:anim>
                                    <p:anim calcmode="lin" valueType="num">
                                      <p:cBhvr additive="base">
                                        <p:cTn id="15" dur="500"/>
                                        <p:tgtEl>
                                          <p:spTgt spid="59396"/>
                                        </p:tgtEl>
                                        <p:attrNameLst>
                                          <p:attrName>ppt_y</p:attrName>
                                        </p:attrNameLst>
                                      </p:cBhvr>
                                      <p:tavLst>
                                        <p:tav tm="0">
                                          <p:val>
                                            <p:strVal val="ppt_y"/>
                                          </p:val>
                                        </p:tav>
                                        <p:tav tm="100000">
                                          <p:val>
                                            <p:strVal val="1+ppt_h/2"/>
                                          </p:val>
                                        </p:tav>
                                      </p:tavLst>
                                    </p:anim>
                                    <p:set>
                                      <p:cBhvr>
                                        <p:cTn id="16" dur="1" fill="hold">
                                          <p:stCondLst>
                                            <p:cond delay="499"/>
                                          </p:stCondLst>
                                        </p:cTn>
                                        <p:tgtEl>
                                          <p:spTgt spid="59396"/>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59397"/>
                                        </p:tgtEl>
                                        <p:attrNameLst>
                                          <p:attrName>ppt_x</p:attrName>
                                        </p:attrNameLst>
                                      </p:cBhvr>
                                      <p:tavLst>
                                        <p:tav tm="0">
                                          <p:val>
                                            <p:strVal val="ppt_x"/>
                                          </p:val>
                                        </p:tav>
                                        <p:tav tm="100000">
                                          <p:val>
                                            <p:strVal val="ppt_x"/>
                                          </p:val>
                                        </p:tav>
                                      </p:tavLst>
                                    </p:anim>
                                    <p:anim calcmode="lin" valueType="num">
                                      <p:cBhvr additive="base">
                                        <p:cTn id="19" dur="500"/>
                                        <p:tgtEl>
                                          <p:spTgt spid="59397"/>
                                        </p:tgtEl>
                                        <p:attrNameLst>
                                          <p:attrName>ppt_y</p:attrName>
                                        </p:attrNameLst>
                                      </p:cBhvr>
                                      <p:tavLst>
                                        <p:tav tm="0">
                                          <p:val>
                                            <p:strVal val="ppt_y"/>
                                          </p:val>
                                        </p:tav>
                                        <p:tav tm="100000">
                                          <p:val>
                                            <p:strVal val="1+ppt_h/2"/>
                                          </p:val>
                                        </p:tav>
                                      </p:tavLst>
                                    </p:anim>
                                    <p:set>
                                      <p:cBhvr>
                                        <p:cTn id="20" dur="1" fill="hold">
                                          <p:stCondLst>
                                            <p:cond delay="499"/>
                                          </p:stCondLst>
                                        </p:cTn>
                                        <p:tgtEl>
                                          <p:spTgt spid="5939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59399"/>
                                        </p:tgtEl>
                                        <p:attrNameLst>
                                          <p:attrName>style.visibility</p:attrName>
                                        </p:attrNameLst>
                                      </p:cBhvr>
                                      <p:to>
                                        <p:strVal val="visible"/>
                                      </p:to>
                                    </p:set>
                                    <p:anim calcmode="lin" valueType="num">
                                      <p:cBhvr>
                                        <p:cTn id="25" dur="500" fill="hold"/>
                                        <p:tgtEl>
                                          <p:spTgt spid="59399"/>
                                        </p:tgtEl>
                                        <p:attrNameLst>
                                          <p:attrName>ppt_w</p:attrName>
                                        </p:attrNameLst>
                                      </p:cBhvr>
                                      <p:tavLst>
                                        <p:tav tm="0">
                                          <p:val>
                                            <p:fltVal val="0"/>
                                          </p:val>
                                        </p:tav>
                                        <p:tav tm="100000">
                                          <p:val>
                                            <p:strVal val="#ppt_w"/>
                                          </p:val>
                                        </p:tav>
                                      </p:tavLst>
                                    </p:anim>
                                    <p:anim calcmode="lin" valueType="num">
                                      <p:cBhvr>
                                        <p:cTn id="26" dur="500" fill="hold"/>
                                        <p:tgtEl>
                                          <p:spTgt spid="59399"/>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59398"/>
                                        </p:tgtEl>
                                        <p:attrNameLst>
                                          <p:attrName>style.visibility</p:attrName>
                                        </p:attrNameLst>
                                      </p:cBhvr>
                                      <p:to>
                                        <p:strVal val="visible"/>
                                      </p:to>
                                    </p:set>
                                    <p:anim calcmode="lin" valueType="num">
                                      <p:cBhvr>
                                        <p:cTn id="29" dur="500" fill="hold"/>
                                        <p:tgtEl>
                                          <p:spTgt spid="59398"/>
                                        </p:tgtEl>
                                        <p:attrNameLst>
                                          <p:attrName>ppt_w</p:attrName>
                                        </p:attrNameLst>
                                      </p:cBhvr>
                                      <p:tavLst>
                                        <p:tav tm="0">
                                          <p:val>
                                            <p:fltVal val="0"/>
                                          </p:val>
                                        </p:tav>
                                        <p:tav tm="100000">
                                          <p:val>
                                            <p:strVal val="#ppt_w"/>
                                          </p:val>
                                        </p:tav>
                                      </p:tavLst>
                                    </p:anim>
                                    <p:anim calcmode="lin" valueType="num">
                                      <p:cBhvr>
                                        <p:cTn id="30" dur="500" fill="hold"/>
                                        <p:tgtEl>
                                          <p:spTgt spid="5939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Text Box 4"/>
          <p:cNvSpPr txBox="1">
            <a:spLocks noChangeArrowheads="1"/>
          </p:cNvSpPr>
          <p:nvPr/>
        </p:nvSpPr>
        <p:spPr bwMode="auto">
          <a:xfrm>
            <a:off x="457200" y="762000"/>
            <a:ext cx="8305800" cy="5358390"/>
          </a:xfrm>
          <a:prstGeom prst="rect">
            <a:avLst/>
          </a:prstGeom>
          <a:noFill/>
          <a:ln w="9525">
            <a:noFill/>
            <a:miter lim="800000"/>
            <a:headEnd/>
            <a:tailEnd/>
          </a:ln>
        </p:spPr>
        <p:txBody>
          <a:bodyPr wrap="square">
            <a:spAutoFit/>
          </a:bodyPr>
          <a:lstStyle/>
          <a:p>
            <a:pPr>
              <a:lnSpc>
                <a:spcPct val="95000"/>
              </a:lnSpc>
              <a:spcBef>
                <a:spcPct val="50000"/>
              </a:spcBef>
            </a:pPr>
            <a:r>
              <a:rPr lang="en-US" sz="3200" b="1" dirty="0">
                <a:solidFill>
                  <a:srgbClr val="FF0000"/>
                </a:solidFill>
                <a:latin typeface="Jokerman"/>
              </a:rPr>
              <a:t>Direct current</a:t>
            </a:r>
            <a:r>
              <a:rPr lang="en-US" sz="3200" b="1" dirty="0">
                <a:solidFill>
                  <a:srgbClr val="FF0000"/>
                </a:solidFill>
              </a:rPr>
              <a:t> </a:t>
            </a:r>
            <a:r>
              <a:rPr lang="en-US" sz="3200" b="1" dirty="0"/>
              <a:t>versus </a:t>
            </a:r>
            <a:r>
              <a:rPr lang="en-US" sz="3200" b="1" dirty="0">
                <a:solidFill>
                  <a:srgbClr val="FF0000"/>
                </a:solidFill>
                <a:latin typeface="Jokerman"/>
              </a:rPr>
              <a:t>alternating current</a:t>
            </a:r>
            <a:r>
              <a:rPr lang="en-US" sz="3200" b="1" dirty="0">
                <a:solidFill>
                  <a:srgbClr val="FF0000"/>
                </a:solidFill>
              </a:rPr>
              <a:t> </a:t>
            </a:r>
            <a:r>
              <a:rPr lang="en-US" sz="3200" b="1" dirty="0"/>
              <a:t>– </a:t>
            </a:r>
          </a:p>
          <a:p>
            <a:pPr>
              <a:lnSpc>
                <a:spcPct val="95000"/>
              </a:lnSpc>
              <a:spcBef>
                <a:spcPct val="50000"/>
              </a:spcBef>
            </a:pPr>
            <a:r>
              <a:rPr lang="en-US" sz="2800" b="1" dirty="0">
                <a:latin typeface="Jokerman"/>
              </a:rPr>
              <a:t>AC</a:t>
            </a:r>
            <a:r>
              <a:rPr lang="en-US" sz="2800" b="1" dirty="0"/>
              <a:t> </a:t>
            </a:r>
            <a:r>
              <a:rPr lang="en-US" sz="2800" b="1" dirty="0" err="1"/>
              <a:t>vs</a:t>
            </a:r>
            <a:r>
              <a:rPr lang="en-US" sz="2800" b="1" dirty="0"/>
              <a:t> </a:t>
            </a:r>
            <a:r>
              <a:rPr lang="en-US" sz="2800" b="1" dirty="0">
                <a:latin typeface="Jokerman"/>
              </a:rPr>
              <a:t>DC</a:t>
            </a:r>
            <a:r>
              <a:rPr lang="en-US" sz="2800" b="1" dirty="0"/>
              <a:t> : What’s the difference?</a:t>
            </a:r>
          </a:p>
          <a:p>
            <a:pPr>
              <a:lnSpc>
                <a:spcPct val="95000"/>
              </a:lnSpc>
              <a:spcBef>
                <a:spcPct val="50000"/>
              </a:spcBef>
            </a:pPr>
            <a:r>
              <a:rPr lang="en-US" sz="2800" b="1" dirty="0">
                <a:latin typeface="Jokerman"/>
              </a:rPr>
              <a:t>Direct current</a:t>
            </a:r>
            <a:r>
              <a:rPr lang="en-US" sz="2800" b="1" dirty="0"/>
              <a:t> is electrical current which comes from a battery which supplies a constant flow of electricity in one direction.</a:t>
            </a:r>
          </a:p>
          <a:p>
            <a:pPr>
              <a:lnSpc>
                <a:spcPct val="95000"/>
              </a:lnSpc>
              <a:spcBef>
                <a:spcPct val="50000"/>
              </a:spcBef>
            </a:pPr>
            <a:r>
              <a:rPr lang="en-US" sz="2800" b="1" dirty="0">
                <a:latin typeface="Jokerman"/>
              </a:rPr>
              <a:t>Alternating current</a:t>
            </a:r>
            <a:r>
              <a:rPr lang="en-US" sz="2800" b="1" dirty="0"/>
              <a:t> is electrical current which comes from a generator. As the electromagnet is rotated in the permanent magnet the direction of the current </a:t>
            </a:r>
            <a:r>
              <a:rPr lang="en-US" sz="2800" b="1" i="1" u="sng" dirty="0"/>
              <a:t>alternates</a:t>
            </a:r>
            <a:r>
              <a:rPr lang="en-US" sz="2800" b="1" dirty="0"/>
              <a:t> once for every revolution</a:t>
            </a:r>
            <a:r>
              <a:rPr lang="en-US" sz="2800" b="1" dirty="0" smtClean="0"/>
              <a:t>.</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60420">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60420">
                                            <p:txEl>
                                              <p:pRg st="0" end="0"/>
                                            </p:txEl>
                                          </p:spTgt>
                                        </p:tgtEl>
                                        <p:attrNameLst>
                                          <p:attrName>ppt_x</p:attrName>
                                        </p:attrNameLst>
                                      </p:cBhvr>
                                    </p:anim>
                                    <p:anim from="0" to="-1.0" calcmode="lin" valueType="num">
                                      <p:cBhvr>
                                        <p:cTn id="8" dur="200" decel="50000" autoRev="1" fill="hold">
                                          <p:stCondLst>
                                            <p:cond delay="600"/>
                                          </p:stCondLst>
                                        </p:cTn>
                                        <p:tgtEl>
                                          <p:spTgt spid="60420">
                                            <p:txEl>
                                              <p:pRg st="0" end="0"/>
                                            </p:txEl>
                                          </p:spTgt>
                                        </p:tgtEl>
                                        <p:attrNameLst>
                                          <p:attrName>xshear</p:attrName>
                                        </p:attrNameLst>
                                      </p:cBhvr>
                                    </p:anim>
                                    <p:animScale>
                                      <p:cBhvr>
                                        <p:cTn id="9" dur="200" decel="100000" autoRev="1" fill="hold">
                                          <p:stCondLst>
                                            <p:cond delay="600"/>
                                          </p:stCondLst>
                                        </p:cTn>
                                        <p:tgtEl>
                                          <p:spTgt spid="60420">
                                            <p:txEl>
                                              <p:pRg st="0" end="0"/>
                                            </p:txEl>
                                          </p:spTgt>
                                        </p:tgtEl>
                                      </p:cBhvr>
                                      <p:from x="100000" y="100000"/>
                                      <p:to x="80000" y="100000"/>
                                    </p:animScale>
                                    <p:anim by="(#ppt_h/3+#ppt_w*0.1)" calcmode="lin" valueType="num">
                                      <p:cBhvr additive="sum">
                                        <p:cTn id="10" dur="200" decel="100000" autoRev="1" fill="hold">
                                          <p:stCondLst>
                                            <p:cond delay="600"/>
                                          </p:stCondLst>
                                        </p:cTn>
                                        <p:tgtEl>
                                          <p:spTgt spid="60420">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60420">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60420">
                                            <p:txEl>
                                              <p:pRg st="1" end="1"/>
                                            </p:txEl>
                                          </p:spTgt>
                                        </p:tgtEl>
                                        <p:attrNameLst>
                                          <p:attrName>ppt_x</p:attrName>
                                        </p:attrNameLst>
                                      </p:cBhvr>
                                    </p:anim>
                                    <p:anim from="0" to="-1.0" calcmode="lin" valueType="num">
                                      <p:cBhvr>
                                        <p:cTn id="16" dur="200" decel="50000" autoRev="1" fill="hold">
                                          <p:stCondLst>
                                            <p:cond delay="600"/>
                                          </p:stCondLst>
                                        </p:cTn>
                                        <p:tgtEl>
                                          <p:spTgt spid="60420">
                                            <p:txEl>
                                              <p:pRg st="1" end="1"/>
                                            </p:txEl>
                                          </p:spTgt>
                                        </p:tgtEl>
                                        <p:attrNameLst>
                                          <p:attrName>xshear</p:attrName>
                                        </p:attrNameLst>
                                      </p:cBhvr>
                                    </p:anim>
                                    <p:animScale>
                                      <p:cBhvr>
                                        <p:cTn id="17" dur="200" decel="100000" autoRev="1" fill="hold">
                                          <p:stCondLst>
                                            <p:cond delay="600"/>
                                          </p:stCondLst>
                                        </p:cTn>
                                        <p:tgtEl>
                                          <p:spTgt spid="60420">
                                            <p:txEl>
                                              <p:pRg st="1" end="1"/>
                                            </p:txEl>
                                          </p:spTgt>
                                        </p:tgtEl>
                                      </p:cBhvr>
                                      <p:from x="100000" y="100000"/>
                                      <p:to x="80000" y="100000"/>
                                    </p:animScale>
                                    <p:anim by="(#ppt_h/3+#ppt_w*0.1)" calcmode="lin" valueType="num">
                                      <p:cBhvr additive="sum">
                                        <p:cTn id="18" dur="200" decel="100000" autoRev="1" fill="hold">
                                          <p:stCondLst>
                                            <p:cond delay="600"/>
                                          </p:stCondLst>
                                        </p:cTn>
                                        <p:tgtEl>
                                          <p:spTgt spid="60420">
                                            <p:txEl>
                                              <p:pRg st="1" end="1"/>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60420">
                                            <p:txEl>
                                              <p:pRg st="2" end="2"/>
                                            </p:txEl>
                                          </p:spTgt>
                                        </p:tgtEl>
                                        <p:attrNameLst>
                                          <p:attrName>style.visibility</p:attrName>
                                        </p:attrNameLst>
                                      </p:cBhvr>
                                      <p:to>
                                        <p:strVal val="visible"/>
                                      </p:to>
                                    </p:set>
                                    <p:anim from="(-#ppt_w/2)" to="(#ppt_x)" calcmode="lin" valueType="num">
                                      <p:cBhvr>
                                        <p:cTn id="23" dur="600" fill="hold">
                                          <p:stCondLst>
                                            <p:cond delay="0"/>
                                          </p:stCondLst>
                                        </p:cTn>
                                        <p:tgtEl>
                                          <p:spTgt spid="60420">
                                            <p:txEl>
                                              <p:pRg st="2" end="2"/>
                                            </p:txEl>
                                          </p:spTgt>
                                        </p:tgtEl>
                                        <p:attrNameLst>
                                          <p:attrName>ppt_x</p:attrName>
                                        </p:attrNameLst>
                                      </p:cBhvr>
                                    </p:anim>
                                    <p:anim from="0" to="-1.0" calcmode="lin" valueType="num">
                                      <p:cBhvr>
                                        <p:cTn id="24" dur="200" decel="50000" autoRev="1" fill="hold">
                                          <p:stCondLst>
                                            <p:cond delay="600"/>
                                          </p:stCondLst>
                                        </p:cTn>
                                        <p:tgtEl>
                                          <p:spTgt spid="60420">
                                            <p:txEl>
                                              <p:pRg st="2" end="2"/>
                                            </p:txEl>
                                          </p:spTgt>
                                        </p:tgtEl>
                                        <p:attrNameLst>
                                          <p:attrName>xshear</p:attrName>
                                        </p:attrNameLst>
                                      </p:cBhvr>
                                    </p:anim>
                                    <p:animScale>
                                      <p:cBhvr>
                                        <p:cTn id="25" dur="200" decel="100000" autoRev="1" fill="hold">
                                          <p:stCondLst>
                                            <p:cond delay="600"/>
                                          </p:stCondLst>
                                        </p:cTn>
                                        <p:tgtEl>
                                          <p:spTgt spid="60420">
                                            <p:txEl>
                                              <p:pRg st="2" end="2"/>
                                            </p:txEl>
                                          </p:spTgt>
                                        </p:tgtEl>
                                      </p:cBhvr>
                                      <p:from x="100000" y="100000"/>
                                      <p:to x="80000" y="100000"/>
                                    </p:animScale>
                                    <p:anim by="(#ppt_h/3+#ppt_w*0.1)" calcmode="lin" valueType="num">
                                      <p:cBhvr additive="sum">
                                        <p:cTn id="26" dur="200" decel="100000" autoRev="1" fill="hold">
                                          <p:stCondLst>
                                            <p:cond delay="600"/>
                                          </p:stCondLst>
                                        </p:cTn>
                                        <p:tgtEl>
                                          <p:spTgt spid="60420">
                                            <p:txEl>
                                              <p:pRg st="2" end="2"/>
                                            </p:txEl>
                                          </p:spTgt>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grpId="0" nodeType="clickEffect">
                                  <p:stCondLst>
                                    <p:cond delay="0"/>
                                  </p:stCondLst>
                                  <p:childTnLst>
                                    <p:set>
                                      <p:cBhvr>
                                        <p:cTn id="30" dur="1" fill="hold">
                                          <p:stCondLst>
                                            <p:cond delay="0"/>
                                          </p:stCondLst>
                                        </p:cTn>
                                        <p:tgtEl>
                                          <p:spTgt spid="60420">
                                            <p:txEl>
                                              <p:pRg st="3" end="3"/>
                                            </p:txEl>
                                          </p:spTgt>
                                        </p:tgtEl>
                                        <p:attrNameLst>
                                          <p:attrName>style.visibility</p:attrName>
                                        </p:attrNameLst>
                                      </p:cBhvr>
                                      <p:to>
                                        <p:strVal val="visible"/>
                                      </p:to>
                                    </p:set>
                                    <p:anim from="(-#ppt_w/2)" to="(#ppt_x)" calcmode="lin" valueType="num">
                                      <p:cBhvr>
                                        <p:cTn id="31" dur="600" fill="hold">
                                          <p:stCondLst>
                                            <p:cond delay="0"/>
                                          </p:stCondLst>
                                        </p:cTn>
                                        <p:tgtEl>
                                          <p:spTgt spid="60420">
                                            <p:txEl>
                                              <p:pRg st="3" end="3"/>
                                            </p:txEl>
                                          </p:spTgt>
                                        </p:tgtEl>
                                        <p:attrNameLst>
                                          <p:attrName>ppt_x</p:attrName>
                                        </p:attrNameLst>
                                      </p:cBhvr>
                                    </p:anim>
                                    <p:anim from="0" to="-1.0" calcmode="lin" valueType="num">
                                      <p:cBhvr>
                                        <p:cTn id="32" dur="200" decel="50000" autoRev="1" fill="hold">
                                          <p:stCondLst>
                                            <p:cond delay="600"/>
                                          </p:stCondLst>
                                        </p:cTn>
                                        <p:tgtEl>
                                          <p:spTgt spid="60420">
                                            <p:txEl>
                                              <p:pRg st="3" end="3"/>
                                            </p:txEl>
                                          </p:spTgt>
                                        </p:tgtEl>
                                        <p:attrNameLst>
                                          <p:attrName>xshear</p:attrName>
                                        </p:attrNameLst>
                                      </p:cBhvr>
                                    </p:anim>
                                    <p:animScale>
                                      <p:cBhvr>
                                        <p:cTn id="33" dur="200" decel="100000" autoRev="1" fill="hold">
                                          <p:stCondLst>
                                            <p:cond delay="600"/>
                                          </p:stCondLst>
                                        </p:cTn>
                                        <p:tgtEl>
                                          <p:spTgt spid="60420">
                                            <p:txEl>
                                              <p:pRg st="3" end="3"/>
                                            </p:txEl>
                                          </p:spTgt>
                                        </p:tgtEl>
                                      </p:cBhvr>
                                      <p:from x="100000" y="100000"/>
                                      <p:to x="80000" y="100000"/>
                                    </p:animScale>
                                    <p:anim by="(#ppt_h/3+#ppt_w*0.1)" calcmode="lin" valueType="num">
                                      <p:cBhvr additive="sum">
                                        <p:cTn id="34" dur="200" decel="100000" autoRev="1" fill="hold">
                                          <p:stCondLst>
                                            <p:cond delay="600"/>
                                          </p:stCondLst>
                                        </p:cTn>
                                        <p:tgtEl>
                                          <p:spTgt spid="60420">
                                            <p:txEl>
                                              <p:pRg st="3" end="3"/>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1371600"/>
            <a:ext cx="7391400" cy="3582519"/>
          </a:xfrm>
          <a:prstGeom prst="rect">
            <a:avLst/>
          </a:prstGeom>
        </p:spPr>
        <p:txBody>
          <a:bodyPr wrap="square">
            <a:spAutoFit/>
          </a:bodyPr>
          <a:lstStyle/>
          <a:p>
            <a:pPr lvl="0">
              <a:lnSpc>
                <a:spcPct val="95000"/>
              </a:lnSpc>
              <a:spcBef>
                <a:spcPct val="50000"/>
              </a:spcBef>
            </a:pPr>
            <a:r>
              <a:rPr lang="en-US" sz="2800" b="1" dirty="0" smtClean="0">
                <a:solidFill>
                  <a:srgbClr val="000000"/>
                </a:solidFill>
              </a:rPr>
              <a:t>Go to </a:t>
            </a:r>
            <a:r>
              <a:rPr lang="en-US" sz="2800" b="1" dirty="0" smtClean="0">
                <a:solidFill>
                  <a:srgbClr val="000000"/>
                </a:solidFill>
                <a:hlinkClick r:id="rId2"/>
              </a:rPr>
              <a:t>this website </a:t>
            </a:r>
            <a:r>
              <a:rPr lang="en-US" sz="2800" b="1" dirty="0" smtClean="0">
                <a:solidFill>
                  <a:srgbClr val="000000"/>
                </a:solidFill>
              </a:rPr>
              <a:t>and click the button for </a:t>
            </a:r>
            <a:r>
              <a:rPr lang="en-US" sz="2800" b="1" dirty="0" smtClean="0">
                <a:solidFill>
                  <a:srgbClr val="000000"/>
                </a:solidFill>
                <a:latin typeface="Jokerman"/>
              </a:rPr>
              <a:t>DC</a:t>
            </a:r>
            <a:r>
              <a:rPr lang="en-US" sz="2800" b="1" dirty="0" smtClean="0">
                <a:solidFill>
                  <a:srgbClr val="000000"/>
                </a:solidFill>
              </a:rPr>
              <a:t> then for </a:t>
            </a:r>
            <a:r>
              <a:rPr lang="en-US" sz="2800" b="1" dirty="0" smtClean="0">
                <a:solidFill>
                  <a:srgbClr val="000000"/>
                </a:solidFill>
                <a:latin typeface="Jokerman"/>
              </a:rPr>
              <a:t>AC</a:t>
            </a:r>
            <a:r>
              <a:rPr lang="en-US" sz="2800" b="1" dirty="0" smtClean="0">
                <a:solidFill>
                  <a:srgbClr val="000000"/>
                </a:solidFill>
              </a:rPr>
              <a:t> to visually see the difference between the two.</a:t>
            </a:r>
          </a:p>
          <a:p>
            <a:pPr lvl="0">
              <a:lnSpc>
                <a:spcPct val="95000"/>
              </a:lnSpc>
              <a:spcBef>
                <a:spcPct val="50000"/>
              </a:spcBef>
            </a:pPr>
            <a:r>
              <a:rPr lang="en-US" sz="2800" b="1" dirty="0" smtClean="0">
                <a:solidFill>
                  <a:srgbClr val="000000"/>
                </a:solidFill>
              </a:rPr>
              <a:t>You can see that the </a:t>
            </a:r>
            <a:r>
              <a:rPr lang="en-US" sz="2800" b="1" dirty="0" smtClean="0">
                <a:solidFill>
                  <a:srgbClr val="000000"/>
                </a:solidFill>
                <a:latin typeface="Jokerman"/>
              </a:rPr>
              <a:t>DC</a:t>
            </a:r>
            <a:r>
              <a:rPr lang="en-US" sz="2800" b="1" dirty="0" smtClean="0">
                <a:solidFill>
                  <a:srgbClr val="000000"/>
                </a:solidFill>
              </a:rPr>
              <a:t> source is a battery – current flows in one direction. The </a:t>
            </a:r>
            <a:r>
              <a:rPr lang="en-US" sz="2800" b="1" dirty="0" smtClean="0">
                <a:solidFill>
                  <a:srgbClr val="000000"/>
                </a:solidFill>
                <a:latin typeface="Jokerman"/>
              </a:rPr>
              <a:t>AC</a:t>
            </a:r>
            <a:r>
              <a:rPr lang="en-US" sz="2800" b="1" dirty="0" smtClean="0">
                <a:solidFill>
                  <a:srgbClr val="000000"/>
                </a:solidFill>
              </a:rPr>
              <a:t> source is the generator and the current alternates once for each revolution.</a:t>
            </a:r>
            <a:endParaRPr lang="en-US" sz="2800" b="1" dirty="0">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0" y="0"/>
            <a:ext cx="9144000" cy="1815882"/>
          </a:xfrm>
          <a:prstGeom prst="rect">
            <a:avLst/>
          </a:prstGeom>
          <a:noFill/>
          <a:ln w="9525">
            <a:noFill/>
            <a:miter lim="800000"/>
            <a:headEnd/>
            <a:tailEnd/>
          </a:ln>
        </p:spPr>
        <p:txBody>
          <a:bodyPr>
            <a:spAutoFit/>
          </a:bodyPr>
          <a:lstStyle/>
          <a:p>
            <a:pPr>
              <a:spcBef>
                <a:spcPct val="50000"/>
              </a:spcBef>
            </a:pPr>
            <a:r>
              <a:rPr lang="en-US" sz="2800" b="1" dirty="0">
                <a:solidFill>
                  <a:srgbClr val="008000"/>
                </a:solidFill>
              </a:rPr>
              <a:t>As electrons collect on an object, it becomes negatively charged. As electrons leave an object it attains a positive charges. Charges interact with each other:</a:t>
            </a:r>
          </a:p>
        </p:txBody>
      </p:sp>
      <p:pic>
        <p:nvPicPr>
          <p:cNvPr id="5125" name="Picture 5"/>
          <p:cNvPicPr>
            <a:picLocks noChangeAspect="1" noChangeArrowheads="1"/>
          </p:cNvPicPr>
          <p:nvPr/>
        </p:nvPicPr>
        <p:blipFill>
          <a:blip r:embed="rId4" cstate="print"/>
          <a:srcRect/>
          <a:stretch>
            <a:fillRect/>
          </a:stretch>
        </p:blipFill>
        <p:spPr bwMode="auto">
          <a:xfrm>
            <a:off x="0" y="1447800"/>
            <a:ext cx="3505200" cy="4389993"/>
          </a:xfrm>
          <a:prstGeom prst="rect">
            <a:avLst/>
          </a:prstGeom>
          <a:noFill/>
          <a:ln w="9525">
            <a:noFill/>
            <a:miter lim="800000"/>
            <a:headEnd/>
            <a:tailEnd/>
          </a:ln>
        </p:spPr>
      </p:pic>
      <p:sp>
        <p:nvSpPr>
          <p:cNvPr id="5126" name="Text Box 6"/>
          <p:cNvSpPr txBox="1">
            <a:spLocks noChangeArrowheads="1"/>
          </p:cNvSpPr>
          <p:nvPr/>
        </p:nvSpPr>
        <p:spPr bwMode="auto">
          <a:xfrm>
            <a:off x="3657600" y="1524000"/>
            <a:ext cx="5486400" cy="4832092"/>
          </a:xfrm>
          <a:prstGeom prst="rect">
            <a:avLst/>
          </a:prstGeom>
          <a:noFill/>
          <a:ln w="9525">
            <a:noFill/>
            <a:miter lim="800000"/>
            <a:headEnd/>
            <a:tailEnd/>
          </a:ln>
        </p:spPr>
        <p:txBody>
          <a:bodyPr wrap="square">
            <a:spAutoFit/>
          </a:bodyPr>
          <a:lstStyle/>
          <a:p>
            <a:pPr>
              <a:spcBef>
                <a:spcPct val="50000"/>
              </a:spcBef>
            </a:pPr>
            <a:r>
              <a:rPr lang="en-US" sz="2800" b="1" dirty="0">
                <a:solidFill>
                  <a:srgbClr val="FF0000"/>
                </a:solidFill>
              </a:rPr>
              <a:t>Often when you remove clothes from the clothes dryer, they seem to stick together. This is because some of the clothes have gained electrons by rubbing against other clothes. The clothes losing electrons become positive. The negative clothes are attracted to the positive clothes.</a:t>
            </a:r>
          </a:p>
        </p:txBody>
      </p:sp>
      <p:sp>
        <p:nvSpPr>
          <p:cNvPr id="5127" name="Text Box 7"/>
          <p:cNvSpPr txBox="1">
            <a:spLocks noChangeArrowheads="1"/>
          </p:cNvSpPr>
          <p:nvPr/>
        </p:nvSpPr>
        <p:spPr bwMode="auto">
          <a:xfrm>
            <a:off x="0" y="5791200"/>
            <a:ext cx="9372600" cy="1569660"/>
          </a:xfrm>
          <a:prstGeom prst="rect">
            <a:avLst/>
          </a:prstGeom>
          <a:solidFill>
            <a:schemeClr val="folHlink">
              <a:alpha val="59999"/>
            </a:schemeClr>
          </a:solidFill>
          <a:ln w="9525">
            <a:noFill/>
            <a:miter lim="800000"/>
            <a:headEnd/>
            <a:tailEnd/>
          </a:ln>
        </p:spPr>
        <p:txBody>
          <a:bodyPr wrap="square">
            <a:spAutoFit/>
          </a:bodyPr>
          <a:lstStyle/>
          <a:p>
            <a:pPr>
              <a:spcBef>
                <a:spcPct val="50000"/>
              </a:spcBef>
            </a:pPr>
            <a:r>
              <a:rPr lang="en-US" sz="3200" b="1" dirty="0">
                <a:solidFill>
                  <a:schemeClr val="bg1"/>
                </a:solidFill>
              </a:rPr>
              <a:t>Have you ever rubbed a balloon on your hair and stuck it on a wall? How do you think this works?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 from="(-#ppt_w/2)" to="(#ppt_x)" calcmode="lin" valueType="num">
                                      <p:cBhvr>
                                        <p:cTn id="7" dur="600" fill="hold">
                                          <p:stCondLst>
                                            <p:cond delay="0"/>
                                          </p:stCondLst>
                                        </p:cTn>
                                        <p:tgtEl>
                                          <p:spTgt spid="5124"/>
                                        </p:tgtEl>
                                        <p:attrNameLst>
                                          <p:attrName>ppt_x</p:attrName>
                                        </p:attrNameLst>
                                      </p:cBhvr>
                                    </p:anim>
                                    <p:anim from="0" to="-1.0" calcmode="lin" valueType="num">
                                      <p:cBhvr>
                                        <p:cTn id="8" dur="200" decel="50000" autoRev="1" fill="hold">
                                          <p:stCondLst>
                                            <p:cond delay="600"/>
                                          </p:stCondLst>
                                        </p:cTn>
                                        <p:tgtEl>
                                          <p:spTgt spid="5124"/>
                                        </p:tgtEl>
                                        <p:attrNameLst>
                                          <p:attrName>xshear</p:attrName>
                                        </p:attrNameLst>
                                      </p:cBhvr>
                                    </p:anim>
                                    <p:animScale>
                                      <p:cBhvr>
                                        <p:cTn id="9" dur="200" decel="100000" autoRev="1" fill="hold">
                                          <p:stCondLst>
                                            <p:cond delay="600"/>
                                          </p:stCondLst>
                                        </p:cTn>
                                        <p:tgtEl>
                                          <p:spTgt spid="5124"/>
                                        </p:tgtEl>
                                      </p:cBhvr>
                                      <p:from x="100000" y="100000"/>
                                      <p:to x="80000" y="100000"/>
                                    </p:animScale>
                                    <p:anim by="(#ppt_h/3+#ppt_w*0.1)" calcmode="lin" valueType="num">
                                      <p:cBhvr additive="sum">
                                        <p:cTn id="10" dur="200" decel="100000" autoRev="1" fill="hold">
                                          <p:stCondLst>
                                            <p:cond delay="600"/>
                                          </p:stCondLst>
                                        </p:cTn>
                                        <p:tgtEl>
                                          <p:spTgt spid="5124"/>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5125"/>
                                        </p:tgtEl>
                                        <p:attrNameLst>
                                          <p:attrName>style.visibility</p:attrName>
                                        </p:attrNameLst>
                                      </p:cBhvr>
                                      <p:to>
                                        <p:strVal val="visible"/>
                                      </p:to>
                                    </p:set>
                                    <p:animEffect transition="in" filter="dissolve">
                                      <p:cBhvr>
                                        <p:cTn id="15" dur="500"/>
                                        <p:tgtEl>
                                          <p:spTgt spid="5125"/>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5126"/>
                                        </p:tgtEl>
                                        <p:attrNameLst>
                                          <p:attrName>style.visibility</p:attrName>
                                        </p:attrNameLst>
                                      </p:cBhvr>
                                      <p:to>
                                        <p:strVal val="visible"/>
                                      </p:to>
                                    </p:set>
                                    <p:animEffect transition="in" filter="dissolve">
                                      <p:cBhvr>
                                        <p:cTn id="18" dur="500"/>
                                        <p:tgtEl>
                                          <p:spTgt spid="512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127"/>
                                        </p:tgtEl>
                                        <p:attrNameLst>
                                          <p:attrName>style.visibility</p:attrName>
                                        </p:attrNameLst>
                                      </p:cBhvr>
                                      <p:to>
                                        <p:strVal val="visible"/>
                                      </p:to>
                                    </p:set>
                                    <p:anim calcmode="lin" valueType="num">
                                      <p:cBhvr additive="base">
                                        <p:cTn id="23" dur="2000" fill="hold"/>
                                        <p:tgtEl>
                                          <p:spTgt spid="5127"/>
                                        </p:tgtEl>
                                        <p:attrNameLst>
                                          <p:attrName>ppt_x</p:attrName>
                                        </p:attrNameLst>
                                      </p:cBhvr>
                                      <p:tavLst>
                                        <p:tav tm="0">
                                          <p:val>
                                            <p:strVal val="#ppt_x"/>
                                          </p:val>
                                        </p:tav>
                                        <p:tav tm="100000">
                                          <p:val>
                                            <p:strVal val="#ppt_x"/>
                                          </p:val>
                                        </p:tav>
                                      </p:tavLst>
                                    </p:anim>
                                    <p:anim calcmode="lin" valueType="num">
                                      <p:cBhvr additive="base">
                                        <p:cTn id="24" dur="2000" fill="hold"/>
                                        <p:tgtEl>
                                          <p:spTgt spid="51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P spid="5126" grpId="0"/>
      <p:bldP spid="51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3" cstate="print"/>
          <a:srcRect/>
          <a:stretch>
            <a:fillRect/>
          </a:stretch>
        </p:blipFill>
        <p:spPr bwMode="auto">
          <a:xfrm>
            <a:off x="0" y="0"/>
            <a:ext cx="9144000" cy="4357688"/>
          </a:xfrm>
          <a:prstGeom prst="rect">
            <a:avLst/>
          </a:prstGeom>
          <a:noFill/>
          <a:ln w="9525">
            <a:noFill/>
            <a:miter lim="800000"/>
            <a:headEnd/>
            <a:tailEnd/>
          </a:ln>
        </p:spPr>
      </p:pic>
      <p:pic>
        <p:nvPicPr>
          <p:cNvPr id="9221" name="Picture 5"/>
          <p:cNvPicPr>
            <a:picLocks noChangeAspect="1" noChangeArrowheads="1"/>
          </p:cNvPicPr>
          <p:nvPr/>
        </p:nvPicPr>
        <p:blipFill>
          <a:blip r:embed="rId4" cstate="print"/>
          <a:srcRect/>
          <a:stretch>
            <a:fillRect/>
          </a:stretch>
        </p:blipFill>
        <p:spPr bwMode="auto">
          <a:xfrm>
            <a:off x="3200400" y="3352800"/>
            <a:ext cx="3375025" cy="3505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dissolve">
                                      <p:cBhvr>
                                        <p:cTn id="7" dur="500"/>
                                        <p:tgtEl>
                                          <p:spTgt spid="9220"/>
                                        </p:tgtEl>
                                      </p:cBhvr>
                                    </p:animEffect>
                                  </p:childTnLst>
                                </p:cTn>
                              </p:par>
                              <p:par>
                                <p:cTn id="8" presetID="9" presetClass="entr" presetSubtype="0" fill="hold" nodeType="withEffect">
                                  <p:stCondLst>
                                    <p:cond delay="0"/>
                                  </p:stCondLst>
                                  <p:childTnLst>
                                    <p:set>
                                      <p:cBhvr>
                                        <p:cTn id="9" dur="1" fill="hold">
                                          <p:stCondLst>
                                            <p:cond delay="0"/>
                                          </p:stCondLst>
                                        </p:cTn>
                                        <p:tgtEl>
                                          <p:spTgt spid="9221"/>
                                        </p:tgtEl>
                                        <p:attrNameLst>
                                          <p:attrName>style.visibility</p:attrName>
                                        </p:attrNameLst>
                                      </p:cBhvr>
                                      <p:to>
                                        <p:strVal val="visible"/>
                                      </p:to>
                                    </p:set>
                                    <p:animEffect transition="in" filter="dissolve">
                                      <p:cBhvr>
                                        <p:cTn id="10" dur="500"/>
                                        <p:tgtEl>
                                          <p:spTgt spid="9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pic>
        <p:nvPicPr>
          <p:cNvPr id="6149" name="Picture 5" descr="Image: two girls electrified"/>
          <p:cNvPicPr>
            <a:picLocks noChangeAspect="1" noChangeArrowheads="1"/>
          </p:cNvPicPr>
          <p:nvPr/>
        </p:nvPicPr>
        <p:blipFill>
          <a:blip r:embed="rId4" cstate="print"/>
          <a:srcRect/>
          <a:stretch>
            <a:fillRect/>
          </a:stretch>
        </p:blipFill>
        <p:spPr bwMode="auto">
          <a:xfrm>
            <a:off x="914400" y="2667000"/>
            <a:ext cx="4691014" cy="3733800"/>
          </a:xfrm>
          <a:prstGeom prst="rect">
            <a:avLst/>
          </a:prstGeom>
          <a:noFill/>
          <a:ln w="9525">
            <a:noFill/>
            <a:miter lim="800000"/>
            <a:headEnd/>
            <a:tailEnd/>
          </a:ln>
        </p:spPr>
      </p:pic>
      <p:sp>
        <p:nvSpPr>
          <p:cNvPr id="6150" name="Text Box 6"/>
          <p:cNvSpPr txBox="1">
            <a:spLocks noChangeArrowheads="1"/>
          </p:cNvSpPr>
          <p:nvPr/>
        </p:nvSpPr>
        <p:spPr bwMode="auto">
          <a:xfrm>
            <a:off x="0" y="-76200"/>
            <a:ext cx="9144000" cy="3046988"/>
          </a:xfrm>
          <a:prstGeom prst="rect">
            <a:avLst/>
          </a:prstGeom>
          <a:noFill/>
          <a:ln w="9525">
            <a:noFill/>
            <a:miter lim="800000"/>
            <a:headEnd/>
            <a:tailEnd/>
          </a:ln>
        </p:spPr>
        <p:txBody>
          <a:bodyPr>
            <a:spAutoFit/>
          </a:bodyPr>
          <a:lstStyle/>
          <a:p>
            <a:pPr>
              <a:spcBef>
                <a:spcPct val="50000"/>
              </a:spcBef>
            </a:pPr>
            <a:r>
              <a:rPr lang="en-US" sz="3200" b="1" dirty="0">
                <a:solidFill>
                  <a:srgbClr val="006699"/>
                </a:solidFill>
              </a:rPr>
              <a:t>The van de </a:t>
            </a:r>
            <a:r>
              <a:rPr lang="en-US" sz="3200" b="1" dirty="0" err="1">
                <a:solidFill>
                  <a:srgbClr val="006699"/>
                </a:solidFill>
              </a:rPr>
              <a:t>Graaf</a:t>
            </a:r>
            <a:r>
              <a:rPr lang="en-US" sz="3200" b="1" dirty="0">
                <a:solidFill>
                  <a:srgbClr val="006699"/>
                </a:solidFill>
              </a:rPr>
              <a:t> generator (large silver ball) deposits electrons on the ball. When a person places their hand on the ball and the machine is turned on, electrons are transferred to and collected on the person touching the silver ball. </a:t>
            </a:r>
          </a:p>
        </p:txBody>
      </p:sp>
      <p:sp>
        <p:nvSpPr>
          <p:cNvPr id="6151" name="Text Box 7"/>
          <p:cNvSpPr txBox="1">
            <a:spLocks noChangeArrowheads="1"/>
          </p:cNvSpPr>
          <p:nvPr/>
        </p:nvSpPr>
        <p:spPr bwMode="auto">
          <a:xfrm>
            <a:off x="5715000" y="2860675"/>
            <a:ext cx="3429000" cy="3937000"/>
          </a:xfrm>
          <a:prstGeom prst="rect">
            <a:avLst/>
          </a:prstGeom>
          <a:noFill/>
          <a:ln w="9525">
            <a:noFill/>
            <a:miter lim="800000"/>
            <a:headEnd/>
            <a:tailEnd/>
          </a:ln>
        </p:spPr>
        <p:txBody>
          <a:bodyPr>
            <a:spAutoFit/>
          </a:bodyPr>
          <a:lstStyle/>
          <a:p>
            <a:pPr>
              <a:spcBef>
                <a:spcPct val="50000"/>
              </a:spcBef>
            </a:pPr>
            <a:r>
              <a:rPr lang="en-US" sz="3600" b="1" dirty="0">
                <a:solidFill>
                  <a:srgbClr val="FF0000"/>
                </a:solidFill>
              </a:rPr>
              <a:t>Why do you think this machine affects the hair of the children in the picture?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150"/>
                                        </p:tgtEl>
                                        <p:attrNameLst>
                                          <p:attrName>style.visibility</p:attrName>
                                        </p:attrNameLst>
                                      </p:cBhvr>
                                      <p:to>
                                        <p:strVal val="visible"/>
                                      </p:to>
                                    </p:set>
                                    <p:anim calcmode="lin" valueType="num">
                                      <p:cBhvr>
                                        <p:cTn id="7" dur="500" fill="hold"/>
                                        <p:tgtEl>
                                          <p:spTgt spid="6150"/>
                                        </p:tgtEl>
                                        <p:attrNameLst>
                                          <p:attrName>ppt_w</p:attrName>
                                        </p:attrNameLst>
                                      </p:cBhvr>
                                      <p:tavLst>
                                        <p:tav tm="0">
                                          <p:val>
                                            <p:fltVal val="0"/>
                                          </p:val>
                                        </p:tav>
                                        <p:tav tm="100000">
                                          <p:val>
                                            <p:strVal val="#ppt_w"/>
                                          </p:val>
                                        </p:tav>
                                      </p:tavLst>
                                    </p:anim>
                                    <p:anim calcmode="lin" valueType="num">
                                      <p:cBhvr>
                                        <p:cTn id="8" dur="500" fill="hold"/>
                                        <p:tgtEl>
                                          <p:spTgt spid="615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6149"/>
                                        </p:tgtEl>
                                        <p:attrNameLst>
                                          <p:attrName>style.visibility</p:attrName>
                                        </p:attrNameLst>
                                      </p:cBhvr>
                                      <p:to>
                                        <p:strVal val="visible"/>
                                      </p:to>
                                    </p:set>
                                    <p:anim calcmode="lin" valueType="num">
                                      <p:cBhvr>
                                        <p:cTn id="13" dur="500" fill="hold"/>
                                        <p:tgtEl>
                                          <p:spTgt spid="6149"/>
                                        </p:tgtEl>
                                        <p:attrNameLst>
                                          <p:attrName>ppt_w</p:attrName>
                                        </p:attrNameLst>
                                      </p:cBhvr>
                                      <p:tavLst>
                                        <p:tav tm="0">
                                          <p:val>
                                            <p:fltVal val="0"/>
                                          </p:val>
                                        </p:tav>
                                        <p:tav tm="100000">
                                          <p:val>
                                            <p:strVal val="#ppt_w"/>
                                          </p:val>
                                        </p:tav>
                                      </p:tavLst>
                                    </p:anim>
                                    <p:anim calcmode="lin" valueType="num">
                                      <p:cBhvr>
                                        <p:cTn id="14" dur="500" fill="hold"/>
                                        <p:tgtEl>
                                          <p:spTgt spid="6149"/>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6151"/>
                                        </p:tgtEl>
                                        <p:attrNameLst>
                                          <p:attrName>style.visibility</p:attrName>
                                        </p:attrNameLst>
                                      </p:cBhvr>
                                      <p:to>
                                        <p:strVal val="visible"/>
                                      </p:to>
                                    </p:set>
                                    <p:animEffect transition="in" filter="strips(downLeft)">
                                      <p:cBhvr>
                                        <p:cTn id="19" dur="10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p:bldP spid="615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9" descr="j0400460"/>
          <p:cNvPicPr>
            <a:picLocks noChangeAspect="1" noChangeArrowheads="1"/>
          </p:cNvPicPr>
          <p:nvPr/>
        </p:nvPicPr>
        <p:blipFill>
          <a:blip r:embed="rId3" cstate="print"/>
          <a:srcRect/>
          <a:stretch>
            <a:fillRect/>
          </a:stretch>
        </p:blipFill>
        <p:spPr bwMode="auto">
          <a:xfrm>
            <a:off x="0" y="384175"/>
            <a:ext cx="9144000" cy="6092825"/>
          </a:xfrm>
          <a:prstGeom prst="rect">
            <a:avLst/>
          </a:prstGeom>
          <a:noFill/>
          <a:ln w="9525">
            <a:noFill/>
            <a:miter lim="800000"/>
            <a:headEnd/>
            <a:tailEnd/>
          </a:ln>
        </p:spPr>
      </p:pic>
      <p:pic>
        <p:nvPicPr>
          <p:cNvPr id="27650" name="Picture 10" descr="j0400460"/>
          <p:cNvPicPr>
            <a:picLocks noChangeAspect="1" noChangeArrowheads="1"/>
          </p:cNvPicPr>
          <p:nvPr/>
        </p:nvPicPr>
        <p:blipFill>
          <a:blip r:embed="rId3" cstate="print"/>
          <a:srcRect/>
          <a:stretch>
            <a:fillRect/>
          </a:stretch>
        </p:blipFill>
        <p:spPr bwMode="auto">
          <a:xfrm>
            <a:off x="-76200" y="0"/>
            <a:ext cx="9448800" cy="6858000"/>
          </a:xfrm>
          <a:prstGeom prst="rect">
            <a:avLst/>
          </a:prstGeom>
          <a:noFill/>
          <a:ln w="9525">
            <a:noFill/>
            <a:miter lim="800000"/>
            <a:headEnd/>
            <a:tailEnd/>
          </a:ln>
        </p:spPr>
      </p:pic>
      <p:sp>
        <p:nvSpPr>
          <p:cNvPr id="7172" name="Text Box 4"/>
          <p:cNvSpPr txBox="1">
            <a:spLocks noChangeArrowheads="1"/>
          </p:cNvSpPr>
          <p:nvPr/>
        </p:nvSpPr>
        <p:spPr bwMode="auto">
          <a:xfrm>
            <a:off x="0" y="0"/>
            <a:ext cx="9144000" cy="946150"/>
          </a:xfrm>
          <a:prstGeom prst="rect">
            <a:avLst/>
          </a:prstGeom>
          <a:noFill/>
          <a:ln w="9525">
            <a:noFill/>
            <a:miter lim="800000"/>
            <a:headEnd/>
            <a:tailEnd/>
          </a:ln>
        </p:spPr>
        <p:txBody>
          <a:bodyPr>
            <a:spAutoFit/>
          </a:bodyPr>
          <a:lstStyle/>
          <a:p>
            <a:pPr>
              <a:spcBef>
                <a:spcPct val="50000"/>
              </a:spcBef>
            </a:pPr>
            <a:r>
              <a:rPr lang="en-US" sz="2800" b="1" dirty="0">
                <a:solidFill>
                  <a:srgbClr val="FFFF00"/>
                </a:solidFill>
              </a:rPr>
              <a:t>What causes you to be shocked when you rub your feet across carpet?</a:t>
            </a:r>
          </a:p>
        </p:txBody>
      </p:sp>
      <p:pic>
        <p:nvPicPr>
          <p:cNvPr id="7173" name="Picture 5"/>
          <p:cNvPicPr>
            <a:picLocks noChangeAspect="1" noChangeArrowheads="1"/>
          </p:cNvPicPr>
          <p:nvPr/>
        </p:nvPicPr>
        <p:blipFill>
          <a:blip r:embed="rId4" cstate="print"/>
          <a:srcRect/>
          <a:stretch>
            <a:fillRect/>
          </a:stretch>
        </p:blipFill>
        <p:spPr bwMode="auto">
          <a:xfrm>
            <a:off x="152400" y="1447800"/>
            <a:ext cx="3886200" cy="3221038"/>
          </a:xfrm>
          <a:prstGeom prst="rect">
            <a:avLst/>
          </a:prstGeom>
          <a:noFill/>
          <a:ln w="9525">
            <a:noFill/>
            <a:miter lim="800000"/>
            <a:headEnd/>
            <a:tailEnd/>
          </a:ln>
        </p:spPr>
      </p:pic>
      <p:pic>
        <p:nvPicPr>
          <p:cNvPr id="7174" name="Picture 6"/>
          <p:cNvPicPr>
            <a:picLocks noChangeAspect="1" noChangeArrowheads="1"/>
          </p:cNvPicPr>
          <p:nvPr/>
        </p:nvPicPr>
        <p:blipFill>
          <a:blip r:embed="rId5" cstate="print"/>
          <a:srcRect/>
          <a:stretch>
            <a:fillRect/>
          </a:stretch>
        </p:blipFill>
        <p:spPr bwMode="auto">
          <a:xfrm>
            <a:off x="4038600" y="1524000"/>
            <a:ext cx="4800600" cy="2649538"/>
          </a:xfrm>
          <a:prstGeom prst="rect">
            <a:avLst/>
          </a:prstGeom>
          <a:noFill/>
          <a:ln w="9525">
            <a:noFill/>
            <a:miter lim="800000"/>
            <a:headEnd/>
            <a:tailEnd/>
          </a:ln>
        </p:spPr>
      </p:pic>
      <p:sp>
        <p:nvSpPr>
          <p:cNvPr id="7175" name="Text Box 7"/>
          <p:cNvSpPr txBox="1">
            <a:spLocks noChangeArrowheads="1"/>
          </p:cNvSpPr>
          <p:nvPr/>
        </p:nvSpPr>
        <p:spPr bwMode="auto">
          <a:xfrm>
            <a:off x="0" y="4876800"/>
            <a:ext cx="9144000" cy="1800225"/>
          </a:xfrm>
          <a:prstGeom prst="rect">
            <a:avLst/>
          </a:prstGeom>
          <a:noFill/>
          <a:ln w="9525">
            <a:noFill/>
            <a:miter lim="800000"/>
            <a:headEnd/>
            <a:tailEnd/>
          </a:ln>
        </p:spPr>
        <p:txBody>
          <a:bodyPr>
            <a:spAutoFit/>
          </a:bodyPr>
          <a:lstStyle/>
          <a:p>
            <a:pPr>
              <a:spcBef>
                <a:spcPct val="50000"/>
              </a:spcBef>
            </a:pPr>
            <a:r>
              <a:rPr lang="en-US" sz="2800" b="1" dirty="0">
                <a:solidFill>
                  <a:srgbClr val="FFFF00"/>
                </a:solidFill>
              </a:rPr>
              <a:t>An electrical discharge is the passing of an electric current through the air from a negatively charged object to a positively charge object. This is what causes</a:t>
            </a:r>
            <a:r>
              <a:rPr lang="en-US" sz="2800" b="1" dirty="0"/>
              <a:t> </a:t>
            </a:r>
            <a:r>
              <a:rPr lang="en-US" sz="2800" b="1" dirty="0">
                <a:solidFill>
                  <a:srgbClr val="FF9933"/>
                </a:solidFill>
                <a:latin typeface="Jokerman"/>
              </a:rPr>
              <a:t>lightning</a:t>
            </a:r>
            <a:r>
              <a:rPr lang="en-US" sz="2800" b="1" dirty="0"/>
              <a:t>!</a:t>
            </a:r>
          </a:p>
        </p:txBody>
      </p:sp>
      <p:pic>
        <p:nvPicPr>
          <p:cNvPr id="7179" name="Picture 11" descr="MMj02828840000[1]"/>
          <p:cNvPicPr>
            <a:picLocks noChangeAspect="1" noChangeArrowheads="1" noCrop="1"/>
          </p:cNvPicPr>
          <p:nvPr/>
        </p:nvPicPr>
        <p:blipFill>
          <a:blip r:embed="rId6" cstate="print"/>
          <a:srcRect/>
          <a:stretch>
            <a:fillRect/>
          </a:stretch>
        </p:blipFill>
        <p:spPr bwMode="auto">
          <a:xfrm>
            <a:off x="8039819" y="762000"/>
            <a:ext cx="1104181" cy="914400"/>
          </a:xfrm>
          <a:prstGeom prst="rect">
            <a:avLst/>
          </a:prstGeom>
          <a:noFill/>
          <a:ln w="9525">
            <a:noFill/>
            <a:miter lim="800000"/>
            <a:headEnd/>
            <a:tailEnd/>
          </a:ln>
        </p:spPr>
      </p:pic>
      <p:pic>
        <p:nvPicPr>
          <p:cNvPr id="7180" name="Picture 12" descr="MMj02834870000[1]"/>
          <p:cNvPicPr>
            <a:picLocks noChangeAspect="1" noChangeArrowheads="1" noCrop="1"/>
          </p:cNvPicPr>
          <p:nvPr/>
        </p:nvPicPr>
        <p:blipFill>
          <a:blip r:embed="rId7" cstate="print"/>
          <a:srcRect/>
          <a:stretch>
            <a:fillRect/>
          </a:stretch>
        </p:blipFill>
        <p:spPr bwMode="auto">
          <a:xfrm>
            <a:off x="6553200" y="6124575"/>
            <a:ext cx="904875" cy="733425"/>
          </a:xfrm>
          <a:prstGeom prst="rect">
            <a:avLst/>
          </a:prstGeom>
          <a:noFill/>
          <a:ln w="9525">
            <a:noFill/>
            <a:miter lim="800000"/>
            <a:headEnd/>
            <a:tailEnd/>
          </a:ln>
        </p:spPr>
      </p:pic>
      <p:pic>
        <p:nvPicPr>
          <p:cNvPr id="7181" name="Picture 13" descr="j0303438"/>
          <p:cNvPicPr>
            <a:picLocks noChangeAspect="1" noChangeArrowheads="1" noCrop="1"/>
          </p:cNvPicPr>
          <p:nvPr/>
        </p:nvPicPr>
        <p:blipFill>
          <a:blip r:embed="rId8" cstate="print"/>
          <a:srcRect/>
          <a:stretch>
            <a:fillRect/>
          </a:stretch>
        </p:blipFill>
        <p:spPr bwMode="auto">
          <a:xfrm>
            <a:off x="7620000" y="457200"/>
            <a:ext cx="809625" cy="809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 from="(-#ppt_w/2)" to="(#ppt_x)" calcmode="lin" valueType="num">
                                      <p:cBhvr>
                                        <p:cTn id="7" dur="600" fill="hold">
                                          <p:stCondLst>
                                            <p:cond delay="0"/>
                                          </p:stCondLst>
                                        </p:cTn>
                                        <p:tgtEl>
                                          <p:spTgt spid="7172"/>
                                        </p:tgtEl>
                                        <p:attrNameLst>
                                          <p:attrName>ppt_x</p:attrName>
                                        </p:attrNameLst>
                                      </p:cBhvr>
                                    </p:anim>
                                    <p:anim from="0" to="-1.0" calcmode="lin" valueType="num">
                                      <p:cBhvr>
                                        <p:cTn id="8" dur="200" decel="50000" autoRev="1" fill="hold">
                                          <p:stCondLst>
                                            <p:cond delay="600"/>
                                          </p:stCondLst>
                                        </p:cTn>
                                        <p:tgtEl>
                                          <p:spTgt spid="7172"/>
                                        </p:tgtEl>
                                        <p:attrNameLst>
                                          <p:attrName>xshear</p:attrName>
                                        </p:attrNameLst>
                                      </p:cBhvr>
                                    </p:anim>
                                    <p:animScale>
                                      <p:cBhvr>
                                        <p:cTn id="9" dur="200" decel="100000" autoRev="1" fill="hold">
                                          <p:stCondLst>
                                            <p:cond delay="600"/>
                                          </p:stCondLst>
                                        </p:cTn>
                                        <p:tgtEl>
                                          <p:spTgt spid="7172"/>
                                        </p:tgtEl>
                                      </p:cBhvr>
                                      <p:from x="100000" y="100000"/>
                                      <p:to x="80000" y="100000"/>
                                    </p:animScale>
                                    <p:anim by="(#ppt_h/3+#ppt_w*0.1)" calcmode="lin" valueType="num">
                                      <p:cBhvr additive="sum">
                                        <p:cTn id="10" dur="200" decel="100000" autoRev="1" fill="hold">
                                          <p:stCondLst>
                                            <p:cond delay="600"/>
                                          </p:stCondLst>
                                        </p:cTn>
                                        <p:tgtEl>
                                          <p:spTgt spid="7172"/>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7173"/>
                                        </p:tgtEl>
                                        <p:attrNameLst>
                                          <p:attrName>style.visibility</p:attrName>
                                        </p:attrNameLst>
                                      </p:cBhvr>
                                      <p:to>
                                        <p:strVal val="visible"/>
                                      </p:to>
                                    </p:set>
                                    <p:animEffect transition="in" filter="dissolve">
                                      <p:cBhvr>
                                        <p:cTn id="15" dur="500"/>
                                        <p:tgtEl>
                                          <p:spTgt spid="7173"/>
                                        </p:tgtEl>
                                      </p:cBhvr>
                                    </p:animEffect>
                                  </p:childTnLst>
                                </p:cTn>
                              </p:par>
                              <p:par>
                                <p:cTn id="16" presetID="9" presetClass="entr" presetSubtype="0" fill="hold" nodeType="withEffect">
                                  <p:stCondLst>
                                    <p:cond delay="0"/>
                                  </p:stCondLst>
                                  <p:childTnLst>
                                    <p:set>
                                      <p:cBhvr>
                                        <p:cTn id="17" dur="1" fill="hold">
                                          <p:stCondLst>
                                            <p:cond delay="0"/>
                                          </p:stCondLst>
                                        </p:cTn>
                                        <p:tgtEl>
                                          <p:spTgt spid="7174"/>
                                        </p:tgtEl>
                                        <p:attrNameLst>
                                          <p:attrName>style.visibility</p:attrName>
                                        </p:attrNameLst>
                                      </p:cBhvr>
                                      <p:to>
                                        <p:strVal val="visible"/>
                                      </p:to>
                                    </p:set>
                                    <p:animEffect transition="in" filter="dissolve">
                                      <p:cBhvr>
                                        <p:cTn id="18" dur="500"/>
                                        <p:tgtEl>
                                          <p:spTgt spid="7174"/>
                                        </p:tgtEl>
                                      </p:cBhvr>
                                    </p:animEffect>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7175"/>
                                        </p:tgtEl>
                                        <p:attrNameLst>
                                          <p:attrName>style.visibility</p:attrName>
                                        </p:attrNameLst>
                                      </p:cBhvr>
                                      <p:to>
                                        <p:strVal val="visible"/>
                                      </p:to>
                                    </p:set>
                                    <p:anim calcmode="lin" valueType="num">
                                      <p:cBhvr>
                                        <p:cTn id="23" dur="500" fill="hold"/>
                                        <p:tgtEl>
                                          <p:spTgt spid="7175"/>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7175"/>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7175"/>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717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7181"/>
                                        </p:tgtEl>
                                        <p:attrNameLst>
                                          <p:attrName>style.visibility</p:attrName>
                                        </p:attrNameLst>
                                      </p:cBhvr>
                                      <p:to>
                                        <p:strVal val="visible"/>
                                      </p:to>
                                    </p:set>
                                    <p:anim calcmode="lin" valueType="num">
                                      <p:cBhvr>
                                        <p:cTn id="31" dur="500" fill="hold"/>
                                        <p:tgtEl>
                                          <p:spTgt spid="7181"/>
                                        </p:tgtEl>
                                        <p:attrNameLst>
                                          <p:attrName>ppt_w</p:attrName>
                                        </p:attrNameLst>
                                      </p:cBhvr>
                                      <p:tavLst>
                                        <p:tav tm="0">
                                          <p:val>
                                            <p:fltVal val="0"/>
                                          </p:val>
                                        </p:tav>
                                        <p:tav tm="100000">
                                          <p:val>
                                            <p:strVal val="#ppt_w"/>
                                          </p:val>
                                        </p:tav>
                                      </p:tavLst>
                                    </p:anim>
                                    <p:anim calcmode="lin" valueType="num">
                                      <p:cBhvr>
                                        <p:cTn id="32" dur="500" fill="hold"/>
                                        <p:tgtEl>
                                          <p:spTgt spid="7181"/>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7180"/>
                                        </p:tgtEl>
                                        <p:attrNameLst>
                                          <p:attrName>style.visibility</p:attrName>
                                        </p:attrNameLst>
                                      </p:cBhvr>
                                      <p:to>
                                        <p:strVal val="visible"/>
                                      </p:to>
                                    </p:set>
                                    <p:anim calcmode="lin" valueType="num">
                                      <p:cBhvr>
                                        <p:cTn id="35" dur="500" fill="hold"/>
                                        <p:tgtEl>
                                          <p:spTgt spid="7180"/>
                                        </p:tgtEl>
                                        <p:attrNameLst>
                                          <p:attrName>ppt_w</p:attrName>
                                        </p:attrNameLst>
                                      </p:cBhvr>
                                      <p:tavLst>
                                        <p:tav tm="0">
                                          <p:val>
                                            <p:fltVal val="0"/>
                                          </p:val>
                                        </p:tav>
                                        <p:tav tm="100000">
                                          <p:val>
                                            <p:strVal val="#ppt_w"/>
                                          </p:val>
                                        </p:tav>
                                      </p:tavLst>
                                    </p:anim>
                                    <p:anim calcmode="lin" valueType="num">
                                      <p:cBhvr>
                                        <p:cTn id="36" dur="500" fill="hold"/>
                                        <p:tgtEl>
                                          <p:spTgt spid="7180"/>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7179"/>
                                        </p:tgtEl>
                                        <p:attrNameLst>
                                          <p:attrName>style.visibility</p:attrName>
                                        </p:attrNameLst>
                                      </p:cBhvr>
                                      <p:to>
                                        <p:strVal val="visible"/>
                                      </p:to>
                                    </p:set>
                                    <p:anim calcmode="lin" valueType="num">
                                      <p:cBhvr>
                                        <p:cTn id="39" dur="500" fill="hold"/>
                                        <p:tgtEl>
                                          <p:spTgt spid="7179"/>
                                        </p:tgtEl>
                                        <p:attrNameLst>
                                          <p:attrName>ppt_w</p:attrName>
                                        </p:attrNameLst>
                                      </p:cBhvr>
                                      <p:tavLst>
                                        <p:tav tm="0">
                                          <p:val>
                                            <p:fltVal val="0"/>
                                          </p:val>
                                        </p:tav>
                                        <p:tav tm="100000">
                                          <p:val>
                                            <p:strVal val="#ppt_w"/>
                                          </p:val>
                                        </p:tav>
                                      </p:tavLst>
                                    </p:anim>
                                    <p:anim calcmode="lin" valueType="num">
                                      <p:cBhvr>
                                        <p:cTn id="40" dur="500" fill="hold"/>
                                        <p:tgtEl>
                                          <p:spTgt spid="717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P spid="717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4"/>
          <p:cNvSpPr txBox="1">
            <a:spLocks noChangeArrowheads="1"/>
          </p:cNvSpPr>
          <p:nvPr/>
        </p:nvSpPr>
        <p:spPr bwMode="auto">
          <a:xfrm>
            <a:off x="0" y="0"/>
            <a:ext cx="9144000" cy="2246313"/>
          </a:xfrm>
          <a:prstGeom prst="rect">
            <a:avLst/>
          </a:prstGeom>
          <a:noFill/>
          <a:ln w="9525">
            <a:noFill/>
            <a:miter lim="800000"/>
            <a:headEnd/>
            <a:tailEnd/>
          </a:ln>
        </p:spPr>
        <p:txBody>
          <a:bodyPr>
            <a:spAutoFit/>
          </a:bodyPr>
          <a:lstStyle/>
          <a:p>
            <a:pPr>
              <a:spcBef>
                <a:spcPct val="50000"/>
              </a:spcBef>
            </a:pPr>
            <a:r>
              <a:rPr lang="en-US" sz="3200" b="1">
                <a:solidFill>
                  <a:srgbClr val="FF9933"/>
                </a:solidFill>
              </a:rPr>
              <a:t>Check out these static electricity video clips</a:t>
            </a:r>
          </a:p>
          <a:p>
            <a:pPr>
              <a:spcBef>
                <a:spcPct val="50000"/>
              </a:spcBef>
              <a:buFontTx/>
              <a:buChar char="•"/>
            </a:pPr>
            <a:r>
              <a:rPr lang="en-US">
                <a:hlinkClick r:id="rId3"/>
              </a:rPr>
              <a:t>Static electricity at a gas station</a:t>
            </a:r>
            <a:endParaRPr lang="en-US"/>
          </a:p>
          <a:p>
            <a:pPr>
              <a:spcBef>
                <a:spcPct val="50000"/>
              </a:spcBef>
              <a:buFontTx/>
              <a:buChar char="•"/>
            </a:pPr>
            <a:r>
              <a:rPr lang="en-US">
                <a:hlinkClick r:id="rId4"/>
              </a:rPr>
              <a:t>Van de Graaf Generator’s effect on human hair</a:t>
            </a:r>
            <a:endParaRPr lang="en-US"/>
          </a:p>
          <a:p>
            <a:pPr>
              <a:spcBef>
                <a:spcPct val="50000"/>
              </a:spcBef>
              <a:buFontTx/>
              <a:buChar char="•"/>
            </a:pPr>
            <a:r>
              <a:rPr lang="en-US">
                <a:hlinkClick r:id="rId5"/>
              </a:rPr>
              <a:t>Static on Baby’s hair</a:t>
            </a:r>
            <a:endParaRPr lang="en-US"/>
          </a:p>
          <a:p>
            <a:pPr>
              <a:spcBef>
                <a:spcPct val="50000"/>
              </a:spcBef>
              <a:buFontTx/>
              <a:buChar char="•"/>
            </a:pPr>
            <a:r>
              <a:rPr lang="en-US">
                <a:hlinkClick r:id="rId6"/>
              </a:rPr>
              <a:t>Kid gets static going down a slide</a:t>
            </a:r>
            <a:endParaRPr lang="en-US"/>
          </a:p>
        </p:txBody>
      </p:sp>
      <p:sp>
        <p:nvSpPr>
          <p:cNvPr id="8197" name="Text Box 5"/>
          <p:cNvSpPr txBox="1">
            <a:spLocks noChangeArrowheads="1"/>
          </p:cNvSpPr>
          <p:nvPr/>
        </p:nvSpPr>
        <p:spPr bwMode="auto">
          <a:xfrm>
            <a:off x="0" y="2743200"/>
            <a:ext cx="9144000" cy="4031873"/>
          </a:xfrm>
          <a:prstGeom prst="rect">
            <a:avLst/>
          </a:prstGeom>
          <a:noFill/>
          <a:ln w="9525">
            <a:noFill/>
            <a:miter lim="800000"/>
            <a:headEnd/>
            <a:tailEnd/>
          </a:ln>
        </p:spPr>
        <p:txBody>
          <a:bodyPr>
            <a:spAutoFit/>
          </a:bodyPr>
          <a:lstStyle/>
          <a:p>
            <a:pPr>
              <a:spcBef>
                <a:spcPct val="50000"/>
              </a:spcBef>
            </a:pPr>
            <a:r>
              <a:rPr lang="en-US" sz="3200" b="1" dirty="0">
                <a:solidFill>
                  <a:srgbClr val="FF9933"/>
                </a:solidFill>
              </a:rPr>
              <a:t>What is a conductor and insulator?</a:t>
            </a:r>
          </a:p>
          <a:p>
            <a:pPr>
              <a:spcBef>
                <a:spcPct val="50000"/>
              </a:spcBef>
            </a:pPr>
            <a:r>
              <a:rPr lang="en-US" sz="2800" b="1" dirty="0">
                <a:solidFill>
                  <a:srgbClr val="008000"/>
                </a:solidFill>
              </a:rPr>
              <a:t>A conductor is a material which allows an electric current to pass. Metals are good conductors of electricity.</a:t>
            </a:r>
          </a:p>
          <a:p>
            <a:pPr>
              <a:spcBef>
                <a:spcPct val="50000"/>
              </a:spcBef>
            </a:pPr>
            <a:r>
              <a:rPr lang="en-US" sz="2800" b="1" dirty="0">
                <a:solidFill>
                  <a:srgbClr val="008000"/>
                </a:solidFill>
              </a:rPr>
              <a:t>An insulator is a material which does not allow an electric current to pass. Nonmetals are good conductors of electricity. Plastic, glass, wood, and rubber are good insulators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96">
                                            <p:txEl>
                                              <p:pRg st="0" end="0"/>
                                            </p:txEl>
                                          </p:spTgt>
                                        </p:tgtEl>
                                        <p:attrNameLst>
                                          <p:attrName>style.visibility</p:attrName>
                                        </p:attrNameLst>
                                      </p:cBhvr>
                                      <p:to>
                                        <p:strVal val="visible"/>
                                      </p:to>
                                    </p:set>
                                    <p:animEffect transition="in" filter="dissolve">
                                      <p:cBhvr>
                                        <p:cTn id="7" dur="500"/>
                                        <p:tgtEl>
                                          <p:spTgt spid="819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196">
                                            <p:txEl>
                                              <p:pRg st="1" end="1"/>
                                            </p:txEl>
                                          </p:spTgt>
                                        </p:tgtEl>
                                        <p:attrNameLst>
                                          <p:attrName>style.visibility</p:attrName>
                                        </p:attrNameLst>
                                      </p:cBhvr>
                                      <p:to>
                                        <p:strVal val="visible"/>
                                      </p:to>
                                    </p:set>
                                    <p:animEffect transition="in" filter="dissolve">
                                      <p:cBhvr>
                                        <p:cTn id="12" dur="500"/>
                                        <p:tgtEl>
                                          <p:spTgt spid="819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196">
                                            <p:txEl>
                                              <p:pRg st="2" end="2"/>
                                            </p:txEl>
                                          </p:spTgt>
                                        </p:tgtEl>
                                        <p:attrNameLst>
                                          <p:attrName>style.visibility</p:attrName>
                                        </p:attrNameLst>
                                      </p:cBhvr>
                                      <p:to>
                                        <p:strVal val="visible"/>
                                      </p:to>
                                    </p:set>
                                    <p:animEffect transition="in" filter="dissolve">
                                      <p:cBhvr>
                                        <p:cTn id="17" dur="500"/>
                                        <p:tgtEl>
                                          <p:spTgt spid="819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196">
                                            <p:txEl>
                                              <p:pRg st="3" end="3"/>
                                            </p:txEl>
                                          </p:spTgt>
                                        </p:tgtEl>
                                        <p:attrNameLst>
                                          <p:attrName>style.visibility</p:attrName>
                                        </p:attrNameLst>
                                      </p:cBhvr>
                                      <p:to>
                                        <p:strVal val="visible"/>
                                      </p:to>
                                    </p:set>
                                    <p:animEffect transition="in" filter="dissolve">
                                      <p:cBhvr>
                                        <p:cTn id="22" dur="500"/>
                                        <p:tgtEl>
                                          <p:spTgt spid="819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196">
                                            <p:txEl>
                                              <p:pRg st="4" end="4"/>
                                            </p:txEl>
                                          </p:spTgt>
                                        </p:tgtEl>
                                        <p:attrNameLst>
                                          <p:attrName>style.visibility</p:attrName>
                                        </p:attrNameLst>
                                      </p:cBhvr>
                                      <p:to>
                                        <p:strVal val="visible"/>
                                      </p:to>
                                    </p:set>
                                    <p:animEffect transition="in" filter="dissolve">
                                      <p:cBhvr>
                                        <p:cTn id="27" dur="500"/>
                                        <p:tgtEl>
                                          <p:spTgt spid="819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8197">
                                            <p:txEl>
                                              <p:pRg st="0" end="0"/>
                                            </p:txEl>
                                          </p:spTgt>
                                        </p:tgtEl>
                                        <p:attrNameLst>
                                          <p:attrName>style.visibility</p:attrName>
                                        </p:attrNameLst>
                                      </p:cBhvr>
                                      <p:to>
                                        <p:strVal val="visible"/>
                                      </p:to>
                                    </p:set>
                                    <p:anim calcmode="lin" valueType="num">
                                      <p:cBhvr>
                                        <p:cTn id="32" dur="500" fill="hold"/>
                                        <p:tgtEl>
                                          <p:spTgt spid="8197">
                                            <p:txEl>
                                              <p:pRg st="0" end="0"/>
                                            </p:txEl>
                                          </p:spTgt>
                                        </p:tgtEl>
                                        <p:attrNameLst>
                                          <p:attrName>ppt_w</p:attrName>
                                        </p:attrNameLst>
                                      </p:cBhvr>
                                      <p:tavLst>
                                        <p:tav tm="0">
                                          <p:val>
                                            <p:fltVal val="0"/>
                                          </p:val>
                                        </p:tav>
                                        <p:tav tm="100000">
                                          <p:val>
                                            <p:strVal val="#ppt_w"/>
                                          </p:val>
                                        </p:tav>
                                      </p:tavLst>
                                    </p:anim>
                                    <p:anim calcmode="lin" valueType="num">
                                      <p:cBhvr>
                                        <p:cTn id="33" dur="500" fill="hold"/>
                                        <p:tgtEl>
                                          <p:spTgt spid="819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p:stCondLst>
                                    <p:cond delay="0"/>
                                  </p:stCondLst>
                                  <p:childTnLst>
                                    <p:set>
                                      <p:cBhvr>
                                        <p:cTn id="37" dur="1" fill="hold">
                                          <p:stCondLst>
                                            <p:cond delay="0"/>
                                          </p:stCondLst>
                                        </p:cTn>
                                        <p:tgtEl>
                                          <p:spTgt spid="8197">
                                            <p:txEl>
                                              <p:pRg st="1" end="1"/>
                                            </p:txEl>
                                          </p:spTgt>
                                        </p:tgtEl>
                                        <p:attrNameLst>
                                          <p:attrName>style.visibility</p:attrName>
                                        </p:attrNameLst>
                                      </p:cBhvr>
                                      <p:to>
                                        <p:strVal val="visible"/>
                                      </p:to>
                                    </p:set>
                                    <p:anim calcmode="lin" valueType="num">
                                      <p:cBhvr>
                                        <p:cTn id="38" dur="500" fill="hold"/>
                                        <p:tgtEl>
                                          <p:spTgt spid="8197">
                                            <p:txEl>
                                              <p:pRg st="1" end="1"/>
                                            </p:txEl>
                                          </p:spTgt>
                                        </p:tgtEl>
                                        <p:attrNameLst>
                                          <p:attrName>ppt_w</p:attrName>
                                        </p:attrNameLst>
                                      </p:cBhvr>
                                      <p:tavLst>
                                        <p:tav tm="0">
                                          <p:val>
                                            <p:fltVal val="0"/>
                                          </p:val>
                                        </p:tav>
                                        <p:tav tm="100000">
                                          <p:val>
                                            <p:strVal val="#ppt_w"/>
                                          </p:val>
                                        </p:tav>
                                      </p:tavLst>
                                    </p:anim>
                                    <p:anim calcmode="lin" valueType="num">
                                      <p:cBhvr>
                                        <p:cTn id="39" dur="500" fill="hold"/>
                                        <p:tgtEl>
                                          <p:spTgt spid="819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3" presetClass="entr" presetSubtype="16" fill="hold" grpId="0" nodeType="clickEffect">
                                  <p:stCondLst>
                                    <p:cond delay="0"/>
                                  </p:stCondLst>
                                  <p:childTnLst>
                                    <p:set>
                                      <p:cBhvr>
                                        <p:cTn id="43" dur="1" fill="hold">
                                          <p:stCondLst>
                                            <p:cond delay="0"/>
                                          </p:stCondLst>
                                        </p:cTn>
                                        <p:tgtEl>
                                          <p:spTgt spid="8197">
                                            <p:txEl>
                                              <p:pRg st="2" end="2"/>
                                            </p:txEl>
                                          </p:spTgt>
                                        </p:tgtEl>
                                        <p:attrNameLst>
                                          <p:attrName>style.visibility</p:attrName>
                                        </p:attrNameLst>
                                      </p:cBhvr>
                                      <p:to>
                                        <p:strVal val="visible"/>
                                      </p:to>
                                    </p:set>
                                    <p:anim calcmode="lin" valueType="num">
                                      <p:cBhvr>
                                        <p:cTn id="44" dur="500" fill="hold"/>
                                        <p:tgtEl>
                                          <p:spTgt spid="8197">
                                            <p:txEl>
                                              <p:pRg st="2" end="2"/>
                                            </p:txEl>
                                          </p:spTgt>
                                        </p:tgtEl>
                                        <p:attrNameLst>
                                          <p:attrName>ppt_w</p:attrName>
                                        </p:attrNameLst>
                                      </p:cBhvr>
                                      <p:tavLst>
                                        <p:tav tm="0">
                                          <p:val>
                                            <p:fltVal val="0"/>
                                          </p:val>
                                        </p:tav>
                                        <p:tav tm="100000">
                                          <p:val>
                                            <p:strVal val="#ppt_w"/>
                                          </p:val>
                                        </p:tav>
                                      </p:tavLst>
                                    </p:anim>
                                    <p:anim calcmode="lin" valueType="num">
                                      <p:cBhvr>
                                        <p:cTn id="45" dur="500" fill="hold"/>
                                        <p:tgtEl>
                                          <p:spTgt spid="8197">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build="p"/>
      <p:bldP spid="819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5"/>
          <p:cNvPicPr>
            <a:picLocks noChangeAspect="1" noChangeArrowheads="1"/>
          </p:cNvPicPr>
          <p:nvPr/>
        </p:nvPicPr>
        <p:blipFill>
          <a:blip r:embed="rId3" cstate="print"/>
          <a:srcRect/>
          <a:stretch>
            <a:fillRect/>
          </a:stretch>
        </p:blipFill>
        <p:spPr bwMode="auto">
          <a:xfrm>
            <a:off x="0" y="608013"/>
            <a:ext cx="6629400" cy="4040187"/>
          </a:xfrm>
          <a:prstGeom prst="rect">
            <a:avLst/>
          </a:prstGeom>
          <a:noFill/>
          <a:ln w="9525">
            <a:noFill/>
            <a:miter lim="800000"/>
            <a:headEnd/>
            <a:tailEnd/>
          </a:ln>
        </p:spPr>
      </p:pic>
      <p:sp>
        <p:nvSpPr>
          <p:cNvPr id="10244" name="Text Box 4"/>
          <p:cNvSpPr txBox="1">
            <a:spLocks noChangeArrowheads="1"/>
          </p:cNvSpPr>
          <p:nvPr/>
        </p:nvSpPr>
        <p:spPr bwMode="auto">
          <a:xfrm>
            <a:off x="0" y="-85725"/>
            <a:ext cx="9144000" cy="641350"/>
          </a:xfrm>
          <a:prstGeom prst="rect">
            <a:avLst/>
          </a:prstGeom>
          <a:noFill/>
          <a:ln w="9525">
            <a:noFill/>
            <a:miter lim="800000"/>
            <a:headEnd/>
            <a:tailEnd/>
          </a:ln>
        </p:spPr>
        <p:txBody>
          <a:bodyPr>
            <a:spAutoFit/>
          </a:bodyPr>
          <a:lstStyle/>
          <a:p>
            <a:pPr>
              <a:spcBef>
                <a:spcPct val="50000"/>
              </a:spcBef>
            </a:pPr>
            <a:r>
              <a:rPr lang="en-US" sz="3600"/>
              <a:t>How are static charges detected?</a:t>
            </a:r>
          </a:p>
        </p:txBody>
      </p:sp>
      <p:pic>
        <p:nvPicPr>
          <p:cNvPr id="10247" name="Picture 7"/>
          <p:cNvPicPr>
            <a:picLocks noChangeAspect="1" noChangeArrowheads="1"/>
          </p:cNvPicPr>
          <p:nvPr/>
        </p:nvPicPr>
        <p:blipFill>
          <a:blip r:embed="rId4" cstate="print"/>
          <a:srcRect/>
          <a:stretch>
            <a:fillRect/>
          </a:stretch>
        </p:blipFill>
        <p:spPr bwMode="auto">
          <a:xfrm>
            <a:off x="3733800" y="4495800"/>
            <a:ext cx="5257800" cy="23606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 calcmode="lin" valueType="num">
                                      <p:cBhvr>
                                        <p:cTn id="7" dur="500" fill="hold"/>
                                        <p:tgtEl>
                                          <p:spTgt spid="1024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024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024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0244"/>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0245"/>
                                        </p:tgtEl>
                                        <p:attrNameLst>
                                          <p:attrName>style.visibility</p:attrName>
                                        </p:attrNameLst>
                                      </p:cBhvr>
                                      <p:to>
                                        <p:strVal val="visible"/>
                                      </p:to>
                                    </p:set>
                                    <p:animEffect transition="in" filter="dissolve">
                                      <p:cBhvr>
                                        <p:cTn id="15" dur="500"/>
                                        <p:tgtEl>
                                          <p:spTgt spid="10245"/>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0247"/>
                                        </p:tgtEl>
                                        <p:attrNameLst>
                                          <p:attrName>style.visibility</p:attrName>
                                        </p:attrNameLst>
                                      </p:cBhvr>
                                      <p:to>
                                        <p:strVal val="visible"/>
                                      </p:to>
                                    </p:set>
                                    <p:animEffect transition="in" filter="dissolve">
                                      <p:cBhvr>
                                        <p:cTn id="20" dur="500"/>
                                        <p:tgtEl>
                                          <p:spTgt spid="10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1915</TotalTime>
  <Words>1680</Words>
  <Application>Microsoft Office PowerPoint</Application>
  <PresentationFormat>On-screen Show (4:3)</PresentationFormat>
  <Paragraphs>140</Paragraphs>
  <Slides>37</Slides>
  <Notes>36</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Default Design</vt:lpstr>
      <vt:lpstr>Electricity and Magnetism</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vector>
  </TitlesOfParts>
  <Company>The School District of Greenville County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Electricity and Magnetism</dc:title>
  <dc:creator>Greenville County Schools</dc:creator>
  <cp:lastModifiedBy>alena.medina</cp:lastModifiedBy>
  <cp:revision>12</cp:revision>
  <dcterms:created xsi:type="dcterms:W3CDTF">2006-11-19T00:47:58Z</dcterms:created>
  <dcterms:modified xsi:type="dcterms:W3CDTF">2014-06-02T20:14:34Z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0x0101006C4DDA9D325471449EE46E09C736B3D7</vt:lpwstr>
  </property>
</Properties>
</file>