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6"/>
  </p:notes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72" r:id="rId9"/>
    <p:sldId id="273" r:id="rId10"/>
    <p:sldId id="274" r:id="rId11"/>
    <p:sldId id="275" r:id="rId12"/>
    <p:sldId id="276" r:id="rId13"/>
    <p:sldId id="260" r:id="rId14"/>
    <p:sldId id="278" r:id="rId15"/>
    <p:sldId id="279" r:id="rId16"/>
    <p:sldId id="280" r:id="rId17"/>
    <p:sldId id="282" r:id="rId18"/>
    <p:sldId id="283" r:id="rId19"/>
    <p:sldId id="261" r:id="rId20"/>
    <p:sldId id="262" r:id="rId21"/>
    <p:sldId id="263" r:id="rId22"/>
    <p:sldId id="264" r:id="rId23"/>
    <p:sldId id="266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66"/>
    <a:srgbClr val="FF0000"/>
    <a:srgbClr val="00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236707-4BBF-4A1F-A7D4-9F9C7BD8D5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03C1A-0BDD-4E85-8877-9145358BF873}" type="slidenum">
              <a:rPr lang="en-US"/>
              <a:pPr/>
              <a:t>23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Heavy metals, such as lead, react to changes in pH.  Environmental regulations require drinking water to remain within a specific pH range to prevent lead and other metals from dissolving out of pipes and containers and entering the water.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9471" name="Picture 15" descr="beaker2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2970213" cy="3009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8447" name="Picture 15" descr="beaker2"/>
          <p:cNvPicPr>
            <a:picLocks noChangeAspect="1" noChangeArrowheads="1" noCrop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4800" y="4724400"/>
            <a:ext cx="1766888" cy="17907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H tes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2286000"/>
            <a:ext cx="2184400" cy="2286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55575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1800" b="1" dirty="0" smtClean="0">
                <a:solidFill>
                  <a:schemeClr val="hlink"/>
                </a:solidFill>
                <a:effectLst/>
              </a:rPr>
              <a:t>Slide 1</a:t>
            </a:r>
            <a:r>
              <a:rPr lang="en-US" sz="1800" b="1" dirty="0">
                <a:solidFill>
                  <a:schemeClr val="hlink"/>
                </a:solidFill>
                <a:effectLst/>
              </a:rPr>
              <a:t/>
            </a:r>
            <a:br>
              <a:rPr lang="en-US" sz="1800" b="1" dirty="0">
                <a:solidFill>
                  <a:schemeClr val="hlink"/>
                </a:solidFill>
                <a:effectLst/>
              </a:rPr>
            </a:br>
            <a:r>
              <a:rPr lang="en-US" sz="5400" dirty="0">
                <a:solidFill>
                  <a:schemeClr val="hlink"/>
                </a:solidFill>
                <a:effectLst/>
              </a:rPr>
              <a:t>What is pH?</a:t>
            </a:r>
          </a:p>
        </p:txBody>
      </p:sp>
      <p:pic>
        <p:nvPicPr>
          <p:cNvPr id="2054" name="Picture 6" descr="beaker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143000"/>
            <a:ext cx="933450" cy="990600"/>
          </a:xfrm>
          <a:prstGeom prst="rect">
            <a:avLst/>
          </a:prstGeom>
          <a:noFill/>
        </p:spPr>
      </p:pic>
      <p:pic>
        <p:nvPicPr>
          <p:cNvPr id="2057" name="Picture 9" descr="beaker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419600"/>
            <a:ext cx="1427163" cy="2133600"/>
          </a:xfrm>
          <a:prstGeom prst="rect">
            <a:avLst/>
          </a:prstGeom>
          <a:noFill/>
        </p:spPr>
      </p:pic>
      <p:pic>
        <p:nvPicPr>
          <p:cNvPr id="2058" name="Picture 10" descr="phpape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0E5CF"/>
              </a:clrFrom>
              <a:clrTo>
                <a:srgbClr val="F0E5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971800"/>
            <a:ext cx="1943100" cy="15716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609600"/>
            <a:ext cx="3657600" cy="1295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en-US" sz="5400" dirty="0" smtClean="0">
                <a:solidFill>
                  <a:schemeClr val="hlink"/>
                </a:solidFill>
                <a:effectLst/>
              </a:rPr>
              <a:t>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10</a:t>
            </a:r>
            <a:endParaRPr lang="en-US" sz="1800" b="1" dirty="0">
              <a:solidFill>
                <a:schemeClr val="hlink"/>
              </a:solidFill>
              <a:effectLst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562600" cy="4724400"/>
          </a:xfrm>
        </p:spPr>
        <p:txBody>
          <a:bodyPr/>
          <a:lstStyle/>
          <a:p>
            <a:r>
              <a:rPr lang="en-US" sz="2800" dirty="0"/>
              <a:t>A special name is given to the acid or base characteristic that a substance has:</a:t>
            </a:r>
          </a:p>
          <a:p>
            <a:r>
              <a:rPr lang="en-US" sz="2800" dirty="0"/>
              <a:t>It is called: </a:t>
            </a:r>
            <a:r>
              <a:rPr lang="en-US" sz="2800" b="1" dirty="0">
                <a:solidFill>
                  <a:srgbClr val="FFC000"/>
                </a:solidFill>
              </a:rPr>
              <a:t>pH</a:t>
            </a:r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FFC000"/>
                </a:solidFill>
              </a:rPr>
              <a:t>p</a:t>
            </a:r>
            <a:r>
              <a:rPr lang="en-US" b="1" dirty="0"/>
              <a:t>”</a:t>
            </a:r>
            <a:r>
              <a:rPr lang="en-US" dirty="0"/>
              <a:t> stands for potential and “</a:t>
            </a:r>
            <a:r>
              <a:rPr lang="en-US" b="1" dirty="0">
                <a:solidFill>
                  <a:srgbClr val="FFC000"/>
                </a:solidFill>
              </a:rPr>
              <a:t>H</a:t>
            </a:r>
            <a:r>
              <a:rPr lang="en-US" dirty="0"/>
              <a:t>” stands for hydrogen; hence, the potential of a substance to attract </a:t>
            </a:r>
            <a:r>
              <a:rPr lang="en-US" b="1" dirty="0">
                <a:solidFill>
                  <a:srgbClr val="FFC000"/>
                </a:solidFill>
              </a:rPr>
              <a:t>hydrogen ions</a:t>
            </a:r>
          </a:p>
        </p:txBody>
      </p:sp>
      <p:pic>
        <p:nvPicPr>
          <p:cNvPr id="49157" name="Picture 5" descr="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438400"/>
            <a:ext cx="29638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  <a:effectLst/>
              </a:rPr>
              <a:t>How Do We Measure pH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?</a:t>
            </a:r>
            <a:r>
              <a:rPr lang="en-US" sz="1800" dirty="0" smtClean="0">
                <a:solidFill>
                  <a:schemeClr val="hlink"/>
                </a:solidFill>
                <a:effectLst/>
              </a:rPr>
              <a:t>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11</a:t>
            </a:r>
            <a:endParaRPr lang="en-US" b="1" dirty="0">
              <a:solidFill>
                <a:schemeClr val="hlink"/>
              </a:solidFill>
              <a:effectLst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724400" cy="2514600"/>
          </a:xfrm>
        </p:spPr>
        <p:txBody>
          <a:bodyPr/>
          <a:lstStyle/>
          <a:p>
            <a:r>
              <a:rPr lang="en-US" sz="3200" dirty="0"/>
              <a:t>We measure pH by using special strips of paper called pH </a:t>
            </a:r>
            <a:r>
              <a:rPr lang="en-US" sz="3200" dirty="0" smtClean="0"/>
              <a:t>paper</a:t>
            </a:r>
          </a:p>
          <a:p>
            <a:pPr>
              <a:buNone/>
            </a:pPr>
            <a:r>
              <a:rPr lang="en-US" sz="3200" dirty="0" smtClean="0"/>
              <a:t>    or </a:t>
            </a:r>
            <a:r>
              <a:rPr lang="en-US" sz="3200" b="1" dirty="0" smtClean="0">
                <a:solidFill>
                  <a:srgbClr val="FF00FF"/>
                </a:solidFill>
              </a:rPr>
              <a:t>Litmus paper</a:t>
            </a:r>
            <a:endParaRPr lang="en-US" sz="3200" b="1" dirty="0">
              <a:solidFill>
                <a:srgbClr val="FF00FF"/>
              </a:solidFill>
            </a:endParaRPr>
          </a:p>
        </p:txBody>
      </p:sp>
      <p:pic>
        <p:nvPicPr>
          <p:cNvPr id="50181" name="Picture 5" descr="phpap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0E5CF"/>
              </a:clrFrom>
              <a:clrTo>
                <a:srgbClr val="F0E5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667000"/>
            <a:ext cx="24003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chemeClr val="hlink"/>
                </a:solidFill>
                <a:effectLst/>
              </a:rPr>
              <a:t>How Does It Work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?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 Slide 12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4419600" cy="3505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/>
              <a:t>The paper is treated with chemicals that change color to show the </a:t>
            </a:r>
            <a:r>
              <a:rPr lang="en-US" sz="2400" dirty="0" err="1"/>
              <a:t>pH.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When the paper touches the substance being tested, it turns a specific color to tell if the substance is an acid or a base.</a:t>
            </a:r>
            <a:endParaRPr lang="en-US" sz="2800" dirty="0"/>
          </a:p>
        </p:txBody>
      </p:sp>
      <p:pic>
        <p:nvPicPr>
          <p:cNvPr id="51206" name="Picture 6" descr="litmu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371600"/>
            <a:ext cx="3810000" cy="2789238"/>
          </a:xfrm>
          <a:prstGeom prst="rect">
            <a:avLst/>
          </a:prstGeom>
          <a:noFill/>
        </p:spPr>
      </p:pic>
      <p:pic>
        <p:nvPicPr>
          <p:cNvPr id="51204" name="Picture 4" descr="phpap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343400"/>
            <a:ext cx="4114800" cy="1447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38600" y="6019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Acid                  </a:t>
            </a:r>
            <a:r>
              <a:rPr lang="en-US" dirty="0" smtClean="0"/>
              <a:t>Neutral       </a:t>
            </a:r>
            <a:r>
              <a:rPr lang="en-US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</a:t>
            </a:r>
            <a:endParaRPr lang="en-US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solidFill>
                  <a:schemeClr val="hlink"/>
                </a:solidFill>
                <a:effectLst/>
              </a:rPr>
              <a:t>The pH 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Scale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 Slide 13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848600" cy="4530725"/>
          </a:xfrm>
        </p:spPr>
        <p:txBody>
          <a:bodyPr/>
          <a:lstStyle/>
          <a:p>
            <a:r>
              <a:rPr lang="en-US" dirty="0"/>
              <a:t>pH scale ranges from 0 -14</a:t>
            </a:r>
          </a:p>
          <a:p>
            <a:r>
              <a:rPr lang="en-US" dirty="0"/>
              <a:t>pH 7 is </a:t>
            </a:r>
            <a:r>
              <a:rPr lang="en-US" dirty="0">
                <a:solidFill>
                  <a:srgbClr val="92D050"/>
                </a:solidFill>
              </a:rPr>
              <a:t>neutral</a:t>
            </a:r>
            <a:r>
              <a:rPr lang="en-US" dirty="0"/>
              <a:t>; neither acid nor base</a:t>
            </a:r>
          </a:p>
          <a:p>
            <a:r>
              <a:rPr lang="en-US" dirty="0"/>
              <a:t>Pure water is pH 7</a:t>
            </a:r>
          </a:p>
          <a:p>
            <a:r>
              <a:rPr lang="en-US" b="1" dirty="0">
                <a:solidFill>
                  <a:srgbClr val="FF0000"/>
                </a:solidFill>
              </a:rPr>
              <a:t>Low pH (0-6.9) = acid</a:t>
            </a:r>
          </a:p>
          <a:p>
            <a:r>
              <a:rPr lang="en-US" b="1" dirty="0">
                <a:solidFill>
                  <a:srgbClr val="0070C0"/>
                </a:solidFill>
              </a:rPr>
              <a:t>High pH (7.1-14) = base</a:t>
            </a:r>
          </a:p>
          <a:p>
            <a:r>
              <a:rPr lang="en-US" dirty="0"/>
              <a:t>The closer to the ends of the scale, the stronger the solution 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 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 Slide 14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substance which has a pH of value of less than 7 is considered an </a:t>
            </a:r>
            <a:r>
              <a:rPr lang="en-US" dirty="0">
                <a:solidFill>
                  <a:srgbClr val="FF0000"/>
                </a:solidFill>
              </a:rPr>
              <a:t>acid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       0--------------7---------------14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b="1" dirty="0">
                <a:solidFill>
                  <a:srgbClr val="FF0000"/>
                </a:solidFill>
              </a:rPr>
              <a:t>Acid            </a:t>
            </a:r>
            <a:r>
              <a:rPr lang="en-US" b="1" dirty="0">
                <a:solidFill>
                  <a:srgbClr val="00B050"/>
                </a:solidFill>
              </a:rPr>
              <a:t>Neutral     </a:t>
            </a:r>
            <a:r>
              <a:rPr lang="en-US" b="1" dirty="0"/>
              <a:t>     </a:t>
            </a:r>
            <a:r>
              <a:rPr lang="en-US" b="1" dirty="0">
                <a:solidFill>
                  <a:srgbClr val="0070C0"/>
                </a:solidFill>
              </a:rPr>
              <a:t>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  </a:t>
            </a:r>
            <a:r>
              <a:rPr lang="en-US" sz="18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15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substance which has pH value greater than 7 is a </a:t>
            </a:r>
            <a:r>
              <a:rPr lang="en-US" dirty="0">
                <a:solidFill>
                  <a:srgbClr val="0070C0"/>
                </a:solidFill>
              </a:rPr>
              <a:t>base</a:t>
            </a:r>
          </a:p>
          <a:p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0--------------7---------------14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Acid </a:t>
            </a:r>
            <a:r>
              <a:rPr lang="en-US" b="1" dirty="0"/>
              <a:t>          </a:t>
            </a:r>
            <a:r>
              <a:rPr lang="en-US" b="1" dirty="0">
                <a:solidFill>
                  <a:srgbClr val="92D050"/>
                </a:solidFill>
              </a:rPr>
              <a:t>Neutral  </a:t>
            </a:r>
            <a:r>
              <a:rPr lang="en-US" b="1" dirty="0"/>
              <a:t>         </a:t>
            </a:r>
            <a:r>
              <a:rPr lang="en-US" b="1" dirty="0">
                <a:solidFill>
                  <a:srgbClr val="0070C0"/>
                </a:solidFill>
              </a:rPr>
              <a:t>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 </a:t>
            </a: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 </a:t>
            </a:r>
            <a:r>
              <a:rPr lang="en-US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16</a:t>
            </a:r>
            <a:endParaRPr lang="en-US" b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pH of 7 is called </a:t>
            </a:r>
            <a:r>
              <a:rPr lang="en-US" b="1" dirty="0" smtClean="0">
                <a:solidFill>
                  <a:srgbClr val="92D050"/>
                </a:solidFill>
              </a:rPr>
              <a:t>neutral</a:t>
            </a:r>
            <a:r>
              <a:rPr lang="en-US" dirty="0"/>
              <a:t> </a:t>
            </a:r>
            <a:r>
              <a:rPr lang="en-US" dirty="0" smtClean="0"/>
              <a:t>it’s </a:t>
            </a:r>
            <a:r>
              <a:rPr lang="en-US" dirty="0" smtClean="0"/>
              <a:t>neither </a:t>
            </a:r>
            <a:r>
              <a:rPr lang="en-US" dirty="0"/>
              <a:t>acid nor base.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           0------------7------------14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     </a:t>
            </a:r>
            <a:r>
              <a:rPr lang="en-US" b="1" dirty="0">
                <a:solidFill>
                  <a:srgbClr val="FF0000"/>
                </a:solidFill>
              </a:rPr>
              <a:t>Acid </a:t>
            </a:r>
            <a:r>
              <a:rPr lang="en-US" b="1" dirty="0"/>
              <a:t>       </a:t>
            </a:r>
            <a:r>
              <a:rPr lang="en-US" b="1" dirty="0">
                <a:solidFill>
                  <a:srgbClr val="92D050"/>
                </a:solidFill>
              </a:rPr>
              <a:t>Neutral</a:t>
            </a:r>
            <a:r>
              <a:rPr lang="en-US" b="1" dirty="0"/>
              <a:t>      </a:t>
            </a:r>
            <a:r>
              <a:rPr lang="en-US" b="1" dirty="0">
                <a:solidFill>
                  <a:srgbClr val="00B0F0"/>
                </a:solidFill>
              </a:rPr>
              <a:t>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1"/>
            <a:ext cx="8382000" cy="1066800"/>
          </a:xfrm>
        </p:spPr>
        <p:txBody>
          <a:bodyPr/>
          <a:lstStyle/>
          <a:p>
            <a:r>
              <a:rPr lang="en-US" sz="4000" b="1" dirty="0">
                <a:solidFill>
                  <a:schemeClr val="hlink"/>
                </a:solidFill>
                <a:effectLst/>
              </a:rPr>
              <a:t>To Use </a:t>
            </a:r>
            <a:r>
              <a:rPr lang="en-US" sz="4000" b="1" dirty="0" smtClean="0">
                <a:solidFill>
                  <a:schemeClr val="hlink"/>
                </a:solidFill>
                <a:effectLst/>
              </a:rPr>
              <a:t>pH/Litmus  </a:t>
            </a:r>
            <a:r>
              <a:rPr lang="en-US" sz="4000" b="1" dirty="0" smtClean="0">
                <a:solidFill>
                  <a:schemeClr val="hlink"/>
                </a:solidFill>
                <a:effectLst/>
              </a:rPr>
              <a:t>Paper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 Slide 17</a:t>
            </a:r>
            <a:endParaRPr lang="en-US" sz="4000" b="1" dirty="0">
              <a:solidFill>
                <a:schemeClr val="hlink"/>
              </a:solidFill>
              <a:effectLst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371600"/>
            <a:ext cx="5638800" cy="4876800"/>
          </a:xfrm>
        </p:spPr>
        <p:txBody>
          <a:bodyPr/>
          <a:lstStyle/>
          <a:p>
            <a:r>
              <a:rPr lang="en-US" sz="2400" dirty="0"/>
              <a:t>Place the edge of the pH paper into the mixture.</a:t>
            </a:r>
          </a:p>
          <a:p>
            <a:r>
              <a:rPr lang="en-US" sz="2400" dirty="0"/>
              <a:t>Observe the color change of the pH paper</a:t>
            </a:r>
          </a:p>
          <a:p>
            <a:r>
              <a:rPr lang="en-US" sz="2400" dirty="0"/>
              <a:t>Match the resulting color to the colors listed on the outside of the pH paper package.</a:t>
            </a:r>
          </a:p>
          <a:p>
            <a:r>
              <a:rPr lang="en-US" sz="2400" dirty="0"/>
              <a:t>The colors </a:t>
            </a:r>
            <a:r>
              <a:rPr lang="en-US" sz="2400" dirty="0" smtClean="0"/>
              <a:t>will match </a:t>
            </a:r>
            <a:r>
              <a:rPr lang="en-US" sz="2400" dirty="0"/>
              <a:t>with a correlated pH number.</a:t>
            </a:r>
          </a:p>
          <a:p>
            <a:r>
              <a:rPr lang="en-US" sz="2400" dirty="0"/>
              <a:t>The number </a:t>
            </a:r>
            <a:r>
              <a:rPr lang="en-US" sz="2400" dirty="0" smtClean="0"/>
              <a:t>next to the color is </a:t>
            </a:r>
            <a:r>
              <a:rPr lang="en-US" sz="2400" dirty="0"/>
              <a:t>the pH value of the sample.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5" name="Picture 6" descr="litmu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8098">
            <a:off x="663398" y="1672379"/>
            <a:ext cx="2177787" cy="1660943"/>
          </a:xfrm>
          <a:prstGeom prst="rect">
            <a:avLst/>
          </a:prstGeom>
          <a:noFill/>
        </p:spPr>
      </p:pic>
      <p:pic>
        <p:nvPicPr>
          <p:cNvPr id="6" name="Picture 5" descr="phpap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0E5CF"/>
              </a:clrFrom>
              <a:clrTo>
                <a:srgbClr val="F0E5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038600"/>
            <a:ext cx="27432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905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Acidic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 </a:t>
            </a:r>
            <a:r>
              <a:rPr lang="en-US" sz="1800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1800" b="1" dirty="0" smtClean="0">
                <a:solidFill>
                  <a:srgbClr val="FFCC66"/>
                </a:solidFill>
                <a:effectLst/>
              </a:rPr>
              <a:t>Slide 18</a:t>
            </a:r>
            <a:endParaRPr lang="en-US" b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4648200" cy="4987925"/>
          </a:xfrm>
        </p:spPr>
        <p:txBody>
          <a:bodyPr/>
          <a:lstStyle/>
          <a:p>
            <a:r>
              <a:rPr lang="en-US" dirty="0"/>
              <a:t>If the number is less than 7 the substance </a:t>
            </a:r>
            <a:r>
              <a:rPr lang="en-US" dirty="0" smtClean="0"/>
              <a:t>is </a:t>
            </a:r>
            <a:r>
              <a:rPr lang="en-US" b="1" dirty="0">
                <a:solidFill>
                  <a:srgbClr val="FF0000"/>
                </a:solidFill>
              </a:rPr>
              <a:t>acidic </a:t>
            </a:r>
          </a:p>
          <a:p>
            <a:r>
              <a:rPr lang="en-US" dirty="0"/>
              <a:t>If the number is more than 7 the substance </a:t>
            </a:r>
            <a:r>
              <a:rPr lang="en-US" dirty="0" smtClean="0"/>
              <a:t>is </a:t>
            </a:r>
            <a:r>
              <a:rPr lang="en-US" b="1" dirty="0">
                <a:solidFill>
                  <a:srgbClr val="0070C0"/>
                </a:solidFill>
              </a:rPr>
              <a:t>basic</a:t>
            </a:r>
          </a:p>
        </p:txBody>
      </p:sp>
      <p:pic>
        <p:nvPicPr>
          <p:cNvPr id="4" name="Picture 3" descr="pH 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990600"/>
            <a:ext cx="4419600" cy="5562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 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  </a:t>
            </a:r>
            <a:r>
              <a:rPr lang="en-US" sz="1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rgbClr val="FFCC66"/>
                </a:solidFill>
                <a:effectLst/>
              </a:rPr>
              <a:t>Slide 19</a:t>
            </a:r>
            <a:endParaRPr lang="en-US" sz="4000" dirty="0">
              <a:solidFill>
                <a:srgbClr val="FFCC66"/>
              </a:solidFill>
              <a:effectLst/>
            </a:endParaRPr>
          </a:p>
        </p:txBody>
      </p:sp>
      <p:pic>
        <p:nvPicPr>
          <p:cNvPr id="24580" name="Picture 4" descr="pH6"/>
          <p:cNvPicPr>
            <a:picLocks noChangeAspect="1" noChangeArrowheads="1"/>
          </p:cNvPicPr>
          <p:nvPr/>
        </p:nvPicPr>
        <p:blipFill>
          <a:blip r:embed="rId2" cstate="print"/>
          <a:srcRect t="6633" b="3151"/>
          <a:stretch>
            <a:fillRect/>
          </a:stretch>
        </p:blipFill>
        <p:spPr bwMode="auto">
          <a:xfrm>
            <a:off x="0" y="995362"/>
            <a:ext cx="9144000" cy="60912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Some of our favorite foods make our tongue curl up because they are SOUR. 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32448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850">
            <a:spAutoFit/>
          </a:bodyPr>
          <a:lstStyle/>
          <a:p>
            <a:pPr algn="r"/>
            <a:r>
              <a:rPr lang="en-US" sz="1100"/>
              <a:t> </a:t>
            </a: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b="1" dirty="0" smtClean="0">
                <a:solidFill>
                  <a:schemeClr val="hlink"/>
                </a:solidFill>
                <a:effectLst/>
              </a:rPr>
              <a:t>Slide 2</a:t>
            </a:r>
            <a:br>
              <a:rPr lang="en-US" sz="1600" b="1" dirty="0" smtClean="0">
                <a:solidFill>
                  <a:schemeClr val="hlink"/>
                </a:solidFill>
                <a:effectLst/>
              </a:rPr>
            </a:br>
            <a:endParaRPr lang="en-US" sz="1600" dirty="0">
              <a:solidFill>
                <a:schemeClr val="hlink"/>
              </a:solidFill>
              <a:effectLst/>
            </a:endParaRPr>
          </a:p>
        </p:txBody>
      </p:sp>
      <p:pic>
        <p:nvPicPr>
          <p:cNvPr id="41992" name="Picture 8" descr="LEMON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600200"/>
            <a:ext cx="1895475" cy="2143125"/>
          </a:xfrm>
          <a:prstGeom prst="rect">
            <a:avLst/>
          </a:prstGeom>
          <a:noFill/>
        </p:spPr>
      </p:pic>
      <p:pic>
        <p:nvPicPr>
          <p:cNvPr id="41995" name="Picture 11" descr="pickl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508601">
            <a:off x="6019800" y="3657600"/>
            <a:ext cx="1512888" cy="28352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  </a:t>
            </a:r>
            <a:r>
              <a:rPr lang="en-US" sz="1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rgbClr val="FFCC66"/>
                </a:solidFill>
                <a:effectLst/>
              </a:rPr>
              <a:t>Slide 20</a:t>
            </a:r>
            <a:endParaRPr lang="en-US" dirty="0">
              <a:solidFill>
                <a:srgbClr val="FFCC66"/>
              </a:solidFill>
              <a:effectLst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229600" cy="2057400"/>
          </a:xfr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pH unit is </a:t>
            </a:r>
            <a:r>
              <a:rPr lang="en-US" sz="2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</a:t>
            </a: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large as the previous one</a:t>
            </a:r>
          </a:p>
          <a:p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change of 2 pH units means </a:t>
            </a:r>
            <a:r>
              <a:rPr lang="en-US" sz="28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times</a:t>
            </a: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basic or acidic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609600" y="3505200"/>
            <a:ext cx="8077200" cy="2005013"/>
            <a:chOff x="336" y="2625"/>
            <a:chExt cx="5088" cy="1263"/>
          </a:xfrm>
        </p:grpSpPr>
        <p:pic>
          <p:nvPicPr>
            <p:cNvPr id="25606" name="Picture 6" descr="pH8"/>
            <p:cNvPicPr>
              <a:picLocks noChangeAspect="1" noChangeArrowheads="1"/>
            </p:cNvPicPr>
            <p:nvPr/>
          </p:nvPicPr>
          <p:blipFill>
            <a:blip r:embed="rId2" cstate="print"/>
            <a:srcRect t="30943" r="17500" b="55011"/>
            <a:stretch>
              <a:fillRect/>
            </a:stretch>
          </p:blipFill>
          <p:spPr bwMode="auto">
            <a:xfrm>
              <a:off x="336" y="2625"/>
              <a:ext cx="5088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1872" y="36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</a:t>
              </a:r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2928" y="3600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x100</a:t>
              </a: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V="1">
              <a:off x="211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V="1">
              <a:off x="235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V="1">
              <a:off x="3168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3696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  </a:t>
            </a:r>
            <a:r>
              <a:rPr lang="en-US" sz="1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rgbClr val="FFCC66"/>
                </a:solidFill>
                <a:effectLst/>
              </a:rPr>
              <a:t>Slide 21</a:t>
            </a:r>
            <a:endParaRPr lang="en-US" dirty="0">
              <a:solidFill>
                <a:srgbClr val="FFCC66"/>
              </a:solidFill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Careful measurement is important</a:t>
            </a:r>
          </a:p>
          <a:p>
            <a:r>
              <a:rPr lang="en-US"/>
              <a:t>A mistake of </a:t>
            </a:r>
            <a:r>
              <a:rPr lang="en-US" i="1"/>
              <a:t>one</a:t>
            </a:r>
            <a:r>
              <a:rPr lang="en-US"/>
              <a:t> pH unit means </a:t>
            </a:r>
            <a:r>
              <a:rPr lang="en-US" i="1">
                <a:solidFill>
                  <a:srgbClr val="FFFF00"/>
                </a:solidFill>
                <a:effectLst/>
              </a:rPr>
              <a:t>10 times</a:t>
            </a:r>
            <a:r>
              <a:rPr lang="en-US"/>
              <a:t> too much or too little!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609600" y="3481388"/>
            <a:ext cx="8077200" cy="2005012"/>
            <a:chOff x="336" y="2625"/>
            <a:chExt cx="5088" cy="1263"/>
          </a:xfrm>
        </p:grpSpPr>
        <p:pic>
          <p:nvPicPr>
            <p:cNvPr id="26629" name="Picture 5" descr="pH8"/>
            <p:cNvPicPr>
              <a:picLocks noChangeAspect="1" noChangeArrowheads="1"/>
            </p:cNvPicPr>
            <p:nvPr/>
          </p:nvPicPr>
          <p:blipFill>
            <a:blip r:embed="rId2" cstate="print"/>
            <a:srcRect t="30943" r="17500" b="55011"/>
            <a:stretch>
              <a:fillRect/>
            </a:stretch>
          </p:blipFill>
          <p:spPr bwMode="auto">
            <a:xfrm>
              <a:off x="336" y="2625"/>
              <a:ext cx="5088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1872" y="36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</a:t>
              </a: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928" y="3600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x100</a:t>
              </a:r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flipV="1">
              <a:off x="211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2352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3168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V="1">
              <a:off x="3696" y="336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pH important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1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rgbClr val="FFCC66"/>
                </a:solidFill>
                <a:effectLst/>
              </a:rPr>
              <a:t>Slide 22</a:t>
            </a:r>
            <a:endParaRPr lang="en-US" b="1" dirty="0">
              <a:solidFill>
                <a:srgbClr val="FFCC66"/>
              </a:solidFill>
              <a:effectLst/>
            </a:endParaRPr>
          </a:p>
        </p:txBody>
      </p:sp>
      <p:pic>
        <p:nvPicPr>
          <p:cNvPr id="27652" name="Picture 4" descr="pH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19200"/>
            <a:ext cx="4800600" cy="32004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7653" name="Picture 5" descr="pH6"/>
          <p:cNvPicPr>
            <a:picLocks noChangeAspect="1" noChangeArrowheads="1"/>
          </p:cNvPicPr>
          <p:nvPr/>
        </p:nvPicPr>
        <p:blipFill>
          <a:blip r:embed="rId3" cstate="print"/>
          <a:srcRect t="6633" b="3151"/>
          <a:stretch>
            <a:fillRect/>
          </a:stretch>
        </p:blipFill>
        <p:spPr bwMode="auto">
          <a:xfrm>
            <a:off x="5181600" y="3276600"/>
            <a:ext cx="3657600" cy="32718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133600" y="4648200"/>
            <a:ext cx="304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Soil has to be in a certain pH range for plants to grow and stay healthy.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990600" y="1981200"/>
            <a:ext cx="13716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 flipV="1">
            <a:off x="1676400" y="3048000"/>
            <a:ext cx="114300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334000" y="13716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Fish can’t live if the pH is too high or too low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086600" y="3810000"/>
            <a:ext cx="1524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7010400" y="2362200"/>
            <a:ext cx="533400" cy="1447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H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24000"/>
            <a:ext cx="4038600" cy="2971800"/>
          </a:xfrm>
          <a:noFill/>
          <a:ln w="19050">
            <a:solidFill>
              <a:srgbClr val="000000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47800" y="457200"/>
            <a:ext cx="655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 and 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CC66"/>
                </a:solidFill>
              </a:rPr>
              <a:t>Slide 23</a:t>
            </a:r>
            <a:r>
              <a:rPr lang="en-US" sz="4000" dirty="0" smtClean="0">
                <a:solidFill>
                  <a:schemeClr val="hlink"/>
                </a:solidFill>
              </a:rPr>
              <a:t>  </a:t>
            </a:r>
            <a:endParaRPr lang="en-US" sz="4000" dirty="0">
              <a:solidFill>
                <a:schemeClr val="hlink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105400" y="1600200"/>
            <a:ext cx="3810000" cy="423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dirty="0"/>
              <a:t>Water that has too high or low pH contains harmful dissolved chemicals.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dirty="0"/>
              <a:t>Water plant operators keep a careful watch on the pH of our drinking water, to keep it safe.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057400" y="3048000"/>
            <a:ext cx="990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124200" y="2819400"/>
            <a:ext cx="2133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H3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914400"/>
            <a:ext cx="8229600" cy="54102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14600" y="2286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24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  <a:effectLst/>
              </a:rPr>
              <a:t>             Bitter!                 </a:t>
            </a:r>
            <a:r>
              <a:rPr lang="en-US" sz="2000" b="1" dirty="0" smtClean="0">
                <a:solidFill>
                  <a:schemeClr val="hlink"/>
                </a:solidFill>
                <a:effectLst/>
              </a:rPr>
              <a:t>Slide 3</a:t>
            </a:r>
            <a:endParaRPr lang="en-US" sz="2000" dirty="0">
              <a:solidFill>
                <a:schemeClr val="hlink"/>
              </a:solidFill>
              <a:effectLst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Some foods have a “bite” of their own because they’re  somewhat bitter.</a:t>
            </a:r>
          </a:p>
          <a:p>
            <a:endParaRPr lang="en-US"/>
          </a:p>
          <a:p>
            <a:pPr algn="ctr"/>
            <a:r>
              <a:rPr lang="en-US" sz="3600" b="1"/>
              <a:t>WHY?</a:t>
            </a:r>
          </a:p>
        </p:txBody>
      </p:sp>
      <p:pic>
        <p:nvPicPr>
          <p:cNvPr id="43014" name="Picture 6" descr="bi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2895600" cy="2689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Acidic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 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4</a:t>
            </a:r>
            <a:endParaRPr lang="en-US" sz="1800" b="1" dirty="0">
              <a:solidFill>
                <a:schemeClr val="hlink"/>
              </a:solidFill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 scientific reason for this:</a:t>
            </a:r>
          </a:p>
          <a:p>
            <a:r>
              <a:rPr lang="en-US"/>
              <a:t>These foods are either acidic or basic.</a:t>
            </a:r>
          </a:p>
          <a:p>
            <a:r>
              <a:rPr lang="en-US"/>
              <a:t>Other substances besides foods have these characteristics. 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5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dirty="0"/>
              <a:t>Chemicals may be classed as acids or bases.</a:t>
            </a:r>
          </a:p>
          <a:p>
            <a:r>
              <a:rPr lang="en-US" dirty="0" smtClean="0"/>
              <a:t>Substances </a:t>
            </a:r>
            <a:r>
              <a:rPr lang="en-US" dirty="0"/>
              <a:t>that are neither acids nor bases are neutral.</a:t>
            </a:r>
          </a:p>
          <a:p>
            <a:r>
              <a:rPr lang="en-US" dirty="0"/>
              <a:t>pH measures how acidic or basic a solution 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hlink"/>
                </a:solidFill>
                <a:effectLst/>
              </a:rPr>
              <a:t>    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Acids </a:t>
            </a:r>
            <a:r>
              <a:rPr lang="en-US" sz="4000" b="1" dirty="0" smtClean="0">
                <a:solidFill>
                  <a:schemeClr val="hlink"/>
                </a:solidFill>
                <a:effectLst/>
              </a:rPr>
              <a:t>      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6</a:t>
            </a:r>
            <a:endParaRPr lang="en-US" sz="4000" b="1" dirty="0">
              <a:solidFill>
                <a:schemeClr val="hlink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229600" cy="4530725"/>
          </a:xfrm>
        </p:spPr>
        <p:txBody>
          <a:bodyPr/>
          <a:lstStyle/>
          <a:p>
            <a:r>
              <a:rPr lang="en-US"/>
              <a:t>Often taste sour</a:t>
            </a:r>
          </a:p>
          <a:p>
            <a:r>
              <a:rPr lang="en-US"/>
              <a:t>Strong acids can burn skin &amp; eyes</a:t>
            </a:r>
          </a:p>
          <a:p>
            <a:r>
              <a:rPr lang="en-US"/>
              <a:t>Strong acids can dissolve metals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Lemon juice</a:t>
            </a:r>
          </a:p>
          <a:p>
            <a:pPr lvl="1"/>
            <a:r>
              <a:rPr lang="en-US"/>
              <a:t>Vinegar</a:t>
            </a:r>
          </a:p>
          <a:p>
            <a:pPr lvl="1"/>
            <a:r>
              <a:rPr lang="en-US"/>
              <a:t>Car battery acid </a:t>
            </a:r>
            <a:r>
              <a:rPr lang="en-US">
                <a:solidFill>
                  <a:srgbClr val="FF0000"/>
                </a:solidFill>
                <a:effectLst/>
              </a:rPr>
              <a:t>(dangerous!)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Bases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  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7</a:t>
            </a:r>
            <a:endParaRPr lang="en-US" sz="4000" b="1" dirty="0">
              <a:solidFill>
                <a:schemeClr val="hlink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Can taste bitter, sweetish, or salty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Strong bases can burn skin &amp; eyes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Bases react more easily with protein than with metal; they are often used for cleaning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Milk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Baking soda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Soap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Drain cleaner </a:t>
            </a:r>
            <a:r>
              <a:rPr lang="en-US" sz="2400" dirty="0">
                <a:solidFill>
                  <a:srgbClr val="FF0000"/>
                </a:solidFill>
                <a:effectLst/>
              </a:rPr>
              <a:t>(dangerous!)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waterdro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5486400" cy="6858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457200"/>
            <a:ext cx="3581400" cy="34290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rgbClr val="FFCC66"/>
                </a:solidFill>
              </a:rPr>
              <a:t>                                  Slide 8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Some </a:t>
            </a:r>
            <a:r>
              <a:rPr lang="en-US" sz="2800" dirty="0"/>
              <a:t>substances are not really an acid or a base:  For example, pure </a:t>
            </a: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water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  <a:effectLst/>
              </a:rPr>
              <a:t>Most Substances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:    </a:t>
            </a:r>
            <a:r>
              <a:rPr lang="en-US" sz="1800" b="1" dirty="0" smtClean="0">
                <a:solidFill>
                  <a:schemeClr val="hlink"/>
                </a:solidFill>
                <a:effectLst/>
              </a:rPr>
              <a:t>Slide 9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Can be identified as either acidic or basic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Like the soil in our backyard.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</p:txBody>
      </p:sp>
      <p:pic>
        <p:nvPicPr>
          <p:cNvPr id="48133" name="Picture 5" descr="102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4191000" cy="33766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384</TotalTime>
  <Words>756</Words>
  <Application>Microsoft Office PowerPoint</Application>
  <PresentationFormat>On-screen Show (4:3)</PresentationFormat>
  <Paragraphs>102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Orbit</vt:lpstr>
      <vt:lpstr>Slide 1 What is pH?</vt:lpstr>
      <vt:lpstr>Acids and Bases   Slide 2 </vt:lpstr>
      <vt:lpstr>             Bitter!                 Slide 3</vt:lpstr>
      <vt:lpstr>Acidic/Basic    Slide 4</vt:lpstr>
      <vt:lpstr>Acids and Bases   Slide 5</vt:lpstr>
      <vt:lpstr>     Acids         Slide 6</vt:lpstr>
      <vt:lpstr>Bases     Slide 7</vt:lpstr>
      <vt:lpstr>Slide 8</vt:lpstr>
      <vt:lpstr>Most Substances:    Slide 9</vt:lpstr>
      <vt:lpstr>pH  Slide 10</vt:lpstr>
      <vt:lpstr>How Do We Measure pH?  Slide 11</vt:lpstr>
      <vt:lpstr>How Does It Work?   Slide 12</vt:lpstr>
      <vt:lpstr>The pH Scale   Slide 13</vt:lpstr>
      <vt:lpstr>Acid    Slide 14</vt:lpstr>
      <vt:lpstr>Base   Slide 15</vt:lpstr>
      <vt:lpstr>pH 7   Slide 16</vt:lpstr>
      <vt:lpstr>To Use pH/Litmus  Paper   Slide 17</vt:lpstr>
      <vt:lpstr>Acidic or Basic   Slide 18</vt:lpstr>
      <vt:lpstr>The pH Scale   Slide 19</vt:lpstr>
      <vt:lpstr>The pH Scale   Slide 20</vt:lpstr>
      <vt:lpstr>The pH Scale   Slide 21</vt:lpstr>
      <vt:lpstr>Why is pH important? 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pH?</dc:title>
  <dc:creator>Giacobbe</dc:creator>
  <cp:lastModifiedBy>alena.medina</cp:lastModifiedBy>
  <cp:revision>34</cp:revision>
  <dcterms:created xsi:type="dcterms:W3CDTF">2005-09-26T20:32:45Z</dcterms:created>
  <dcterms:modified xsi:type="dcterms:W3CDTF">2014-01-31T23:25:36Z</dcterms:modified>
</cp:coreProperties>
</file>